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56" r:id="rId2"/>
    <p:sldId id="257" r:id="rId3"/>
    <p:sldId id="279" r:id="rId4"/>
    <p:sldId id="280" r:id="rId5"/>
    <p:sldId id="278" r:id="rId6"/>
    <p:sldId id="267" r:id="rId7"/>
    <p:sldId id="274" r:id="rId8"/>
    <p:sldId id="281" r:id="rId9"/>
    <p:sldId id="266" r:id="rId10"/>
    <p:sldId id="284" r:id="rId11"/>
    <p:sldId id="258" r:id="rId12"/>
    <p:sldId id="259" r:id="rId13"/>
    <p:sldId id="269" r:id="rId14"/>
    <p:sldId id="260" r:id="rId15"/>
    <p:sldId id="286" r:id="rId16"/>
    <p:sldId id="261" r:id="rId17"/>
    <p:sldId id="285" r:id="rId18"/>
    <p:sldId id="270" r:id="rId19"/>
    <p:sldId id="282" r:id="rId20"/>
    <p:sldId id="263" r:id="rId21"/>
    <p:sldId id="271" r:id="rId22"/>
    <p:sldId id="275" r:id="rId23"/>
    <p:sldId id="264" r:id="rId24"/>
    <p:sldId id="283" r:id="rId25"/>
    <p:sldId id="276" r:id="rId26"/>
    <p:sldId id="265" r:id="rId27"/>
    <p:sldId id="273"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4234D4-FB88-4447-B7E0-DDE4E34935BD}">
          <p14:sldIdLst>
            <p14:sldId id="256"/>
            <p14:sldId id="257"/>
            <p14:sldId id="279"/>
            <p14:sldId id="280"/>
            <p14:sldId id="278"/>
            <p14:sldId id="267"/>
            <p14:sldId id="274"/>
            <p14:sldId id="281"/>
            <p14:sldId id="266"/>
            <p14:sldId id="284"/>
            <p14:sldId id="258"/>
            <p14:sldId id="259"/>
            <p14:sldId id="269"/>
            <p14:sldId id="260"/>
            <p14:sldId id="286"/>
            <p14:sldId id="261"/>
            <p14:sldId id="285"/>
            <p14:sldId id="270"/>
            <p14:sldId id="282"/>
            <p14:sldId id="263"/>
            <p14:sldId id="271"/>
            <p14:sldId id="275"/>
            <p14:sldId id="264"/>
            <p14:sldId id="283"/>
            <p14:sldId id="276"/>
            <p14:sldId id="265"/>
            <p14:sldId id="27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49" d="100"/>
          <a:sy n="49" d="100"/>
        </p:scale>
        <p:origin x="-1736"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611B67D-78BB-874B-88B3-F2117B2175AD}" type="datetimeFigureOut">
              <a:rPr lang="en-US" smtClean="0"/>
              <a:t>9/10/15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C5F401C-0ECA-AA44-A16C-BE89FCD685EF}" type="slidenum">
              <a:rPr lang="en-US" smtClean="0"/>
              <a:t>‹#›</a:t>
            </a:fld>
            <a:endParaRPr lang="en-US"/>
          </a:p>
        </p:txBody>
      </p:sp>
    </p:spTree>
    <p:extLst>
      <p:ext uri="{BB962C8B-B14F-4D97-AF65-F5344CB8AC3E}">
        <p14:creationId xmlns:p14="http://schemas.microsoft.com/office/powerpoint/2010/main" val="4408489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AC70B0-AB04-924C-BCF2-0C4826AA7BE6}" type="datetimeFigureOut">
              <a:rPr lang="en-US" smtClean="0"/>
              <a:t>9/10/15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F8A425-856A-F344-86B3-05493CBB3420}" type="slidenum">
              <a:rPr lang="en-US" smtClean="0"/>
              <a:t>‹#›</a:t>
            </a:fld>
            <a:endParaRPr lang="en-US"/>
          </a:p>
        </p:txBody>
      </p:sp>
    </p:spTree>
    <p:extLst>
      <p:ext uri="{BB962C8B-B14F-4D97-AF65-F5344CB8AC3E}">
        <p14:creationId xmlns:p14="http://schemas.microsoft.com/office/powerpoint/2010/main" val="2929339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F8A425-856A-F344-86B3-05493CBB3420}" type="slidenum">
              <a:rPr lang="en-US" smtClean="0"/>
              <a:t>1</a:t>
            </a:fld>
            <a:endParaRPr lang="en-US"/>
          </a:p>
        </p:txBody>
      </p:sp>
    </p:spTree>
    <p:extLst>
      <p:ext uri="{BB962C8B-B14F-4D97-AF65-F5344CB8AC3E}">
        <p14:creationId xmlns:p14="http://schemas.microsoft.com/office/powerpoint/2010/main" val="1274244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F8A425-856A-F344-86B3-05493CBB3420}" type="slidenum">
              <a:rPr lang="en-US" smtClean="0"/>
              <a:t>10</a:t>
            </a:fld>
            <a:endParaRPr lang="en-US"/>
          </a:p>
        </p:txBody>
      </p:sp>
    </p:spTree>
    <p:extLst>
      <p:ext uri="{BB962C8B-B14F-4D97-AF65-F5344CB8AC3E}">
        <p14:creationId xmlns:p14="http://schemas.microsoft.com/office/powerpoint/2010/main" val="1650346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F8A425-856A-F344-86B3-05493CBB3420}" type="slidenum">
              <a:rPr lang="en-US" smtClean="0"/>
              <a:t>19</a:t>
            </a:fld>
            <a:endParaRPr lang="en-US"/>
          </a:p>
        </p:txBody>
      </p:sp>
    </p:spTree>
    <p:extLst>
      <p:ext uri="{BB962C8B-B14F-4D97-AF65-F5344CB8AC3E}">
        <p14:creationId xmlns:p14="http://schemas.microsoft.com/office/powerpoint/2010/main" val="1896561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F8A425-856A-F344-86B3-05493CBB3420}" type="slidenum">
              <a:rPr lang="en-US" smtClean="0"/>
              <a:t>2</a:t>
            </a:fld>
            <a:endParaRPr lang="en-US"/>
          </a:p>
        </p:txBody>
      </p:sp>
    </p:spTree>
    <p:extLst>
      <p:ext uri="{BB962C8B-B14F-4D97-AF65-F5344CB8AC3E}">
        <p14:creationId xmlns:p14="http://schemas.microsoft.com/office/powerpoint/2010/main" val="1896561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F8A425-856A-F344-86B3-05493CBB3420}" type="slidenum">
              <a:rPr lang="en-US" smtClean="0"/>
              <a:t>3</a:t>
            </a:fld>
            <a:endParaRPr lang="en-US"/>
          </a:p>
        </p:txBody>
      </p:sp>
    </p:spTree>
    <p:extLst>
      <p:ext uri="{BB962C8B-B14F-4D97-AF65-F5344CB8AC3E}">
        <p14:creationId xmlns:p14="http://schemas.microsoft.com/office/powerpoint/2010/main" val="1896561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F8A425-856A-F344-86B3-05493CBB3420}" type="slidenum">
              <a:rPr lang="en-US" smtClean="0"/>
              <a:t>4</a:t>
            </a:fld>
            <a:endParaRPr lang="en-US"/>
          </a:p>
        </p:txBody>
      </p:sp>
    </p:spTree>
    <p:extLst>
      <p:ext uri="{BB962C8B-B14F-4D97-AF65-F5344CB8AC3E}">
        <p14:creationId xmlns:p14="http://schemas.microsoft.com/office/powerpoint/2010/main" val="1896561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F8A425-856A-F344-86B3-05493CBB3420}" type="slidenum">
              <a:rPr lang="en-US" smtClean="0"/>
              <a:t>5</a:t>
            </a:fld>
            <a:endParaRPr lang="en-US"/>
          </a:p>
        </p:txBody>
      </p:sp>
    </p:spTree>
    <p:extLst>
      <p:ext uri="{BB962C8B-B14F-4D97-AF65-F5344CB8AC3E}">
        <p14:creationId xmlns:p14="http://schemas.microsoft.com/office/powerpoint/2010/main" val="3509331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F8A425-856A-F344-86B3-05493CBB3420}" type="slidenum">
              <a:rPr lang="en-US" smtClean="0"/>
              <a:t>6</a:t>
            </a:fld>
            <a:endParaRPr lang="en-US"/>
          </a:p>
        </p:txBody>
      </p:sp>
    </p:spTree>
    <p:extLst>
      <p:ext uri="{BB962C8B-B14F-4D97-AF65-F5344CB8AC3E}">
        <p14:creationId xmlns:p14="http://schemas.microsoft.com/office/powerpoint/2010/main" val="3509331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F8A425-856A-F344-86B3-05493CBB3420}" type="slidenum">
              <a:rPr lang="en-US" smtClean="0"/>
              <a:t>7</a:t>
            </a:fld>
            <a:endParaRPr lang="en-US"/>
          </a:p>
        </p:txBody>
      </p:sp>
    </p:spTree>
    <p:extLst>
      <p:ext uri="{BB962C8B-B14F-4D97-AF65-F5344CB8AC3E}">
        <p14:creationId xmlns:p14="http://schemas.microsoft.com/office/powerpoint/2010/main" val="2126725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F8A425-856A-F344-86B3-05493CBB3420}" type="slidenum">
              <a:rPr lang="en-US" smtClean="0"/>
              <a:t>8</a:t>
            </a:fld>
            <a:endParaRPr lang="en-US"/>
          </a:p>
        </p:txBody>
      </p:sp>
    </p:spTree>
    <p:extLst>
      <p:ext uri="{BB962C8B-B14F-4D97-AF65-F5344CB8AC3E}">
        <p14:creationId xmlns:p14="http://schemas.microsoft.com/office/powerpoint/2010/main" val="2126725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F8A425-856A-F344-86B3-05493CBB3420}" type="slidenum">
              <a:rPr lang="en-US" smtClean="0"/>
              <a:t>9</a:t>
            </a:fld>
            <a:endParaRPr lang="en-US"/>
          </a:p>
        </p:txBody>
      </p:sp>
    </p:spTree>
    <p:extLst>
      <p:ext uri="{BB962C8B-B14F-4D97-AF65-F5344CB8AC3E}">
        <p14:creationId xmlns:p14="http://schemas.microsoft.com/office/powerpoint/2010/main" val="1650346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B29CDB4-34AA-6C48-9786-AA0DA5C11763}" type="datetimeFigureOut">
              <a:rPr lang="en-US" smtClean="0"/>
              <a:t>9/10/15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E3B1D6-2379-7746-8705-06F224DA50B2}" type="slidenum">
              <a:rPr lang="en-US" smtClean="0"/>
              <a:t>‹#›</a:t>
            </a:fld>
            <a:endParaRPr lang="en-US"/>
          </a:p>
        </p:txBody>
      </p:sp>
    </p:spTree>
    <p:extLst>
      <p:ext uri="{BB962C8B-B14F-4D97-AF65-F5344CB8AC3E}">
        <p14:creationId xmlns:p14="http://schemas.microsoft.com/office/powerpoint/2010/main" val="1117248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29CDB4-34AA-6C48-9786-AA0DA5C11763}" type="datetimeFigureOut">
              <a:rPr lang="en-US" smtClean="0"/>
              <a:t>9/10/15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E3B1D6-2379-7746-8705-06F224DA50B2}" type="slidenum">
              <a:rPr lang="en-US" smtClean="0"/>
              <a:t>‹#›</a:t>
            </a:fld>
            <a:endParaRPr lang="en-US"/>
          </a:p>
        </p:txBody>
      </p:sp>
    </p:spTree>
    <p:extLst>
      <p:ext uri="{BB962C8B-B14F-4D97-AF65-F5344CB8AC3E}">
        <p14:creationId xmlns:p14="http://schemas.microsoft.com/office/powerpoint/2010/main" val="3043440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29CDB4-34AA-6C48-9786-AA0DA5C11763}" type="datetimeFigureOut">
              <a:rPr lang="en-US" smtClean="0"/>
              <a:t>9/10/15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E3B1D6-2379-7746-8705-06F224DA50B2}" type="slidenum">
              <a:rPr lang="en-US" smtClean="0"/>
              <a:t>‹#›</a:t>
            </a:fld>
            <a:endParaRPr lang="en-US"/>
          </a:p>
        </p:txBody>
      </p:sp>
    </p:spTree>
    <p:extLst>
      <p:ext uri="{BB962C8B-B14F-4D97-AF65-F5344CB8AC3E}">
        <p14:creationId xmlns:p14="http://schemas.microsoft.com/office/powerpoint/2010/main" val="858571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29CDB4-34AA-6C48-9786-AA0DA5C11763}" type="datetimeFigureOut">
              <a:rPr lang="en-US" smtClean="0"/>
              <a:t>9/10/15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E3B1D6-2379-7746-8705-06F224DA50B2}" type="slidenum">
              <a:rPr lang="en-US" smtClean="0"/>
              <a:t>‹#›</a:t>
            </a:fld>
            <a:endParaRPr lang="en-US"/>
          </a:p>
        </p:txBody>
      </p:sp>
    </p:spTree>
    <p:extLst>
      <p:ext uri="{BB962C8B-B14F-4D97-AF65-F5344CB8AC3E}">
        <p14:creationId xmlns:p14="http://schemas.microsoft.com/office/powerpoint/2010/main" val="4207386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29CDB4-34AA-6C48-9786-AA0DA5C11763}" type="datetimeFigureOut">
              <a:rPr lang="en-US" smtClean="0"/>
              <a:t>9/10/15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E3B1D6-2379-7746-8705-06F224DA50B2}" type="slidenum">
              <a:rPr lang="en-US" smtClean="0"/>
              <a:t>‹#›</a:t>
            </a:fld>
            <a:endParaRPr lang="en-US"/>
          </a:p>
        </p:txBody>
      </p:sp>
    </p:spTree>
    <p:extLst>
      <p:ext uri="{BB962C8B-B14F-4D97-AF65-F5344CB8AC3E}">
        <p14:creationId xmlns:p14="http://schemas.microsoft.com/office/powerpoint/2010/main" val="2381984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B29CDB4-34AA-6C48-9786-AA0DA5C11763}" type="datetimeFigureOut">
              <a:rPr lang="en-US" smtClean="0"/>
              <a:t>9/10/15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E3B1D6-2379-7746-8705-06F224DA50B2}" type="slidenum">
              <a:rPr lang="en-US" smtClean="0"/>
              <a:t>‹#›</a:t>
            </a:fld>
            <a:endParaRPr lang="en-US"/>
          </a:p>
        </p:txBody>
      </p:sp>
    </p:spTree>
    <p:extLst>
      <p:ext uri="{BB962C8B-B14F-4D97-AF65-F5344CB8AC3E}">
        <p14:creationId xmlns:p14="http://schemas.microsoft.com/office/powerpoint/2010/main" val="392872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B29CDB4-34AA-6C48-9786-AA0DA5C11763}" type="datetimeFigureOut">
              <a:rPr lang="en-US" smtClean="0"/>
              <a:t>9/10/15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E3B1D6-2379-7746-8705-06F224DA50B2}" type="slidenum">
              <a:rPr lang="en-US" smtClean="0"/>
              <a:t>‹#›</a:t>
            </a:fld>
            <a:endParaRPr lang="en-US"/>
          </a:p>
        </p:txBody>
      </p:sp>
    </p:spTree>
    <p:extLst>
      <p:ext uri="{BB962C8B-B14F-4D97-AF65-F5344CB8AC3E}">
        <p14:creationId xmlns:p14="http://schemas.microsoft.com/office/powerpoint/2010/main" val="3087707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B29CDB4-34AA-6C48-9786-AA0DA5C11763}" type="datetimeFigureOut">
              <a:rPr lang="en-US" smtClean="0"/>
              <a:t>9/10/15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E3B1D6-2379-7746-8705-06F224DA50B2}" type="slidenum">
              <a:rPr lang="en-US" smtClean="0"/>
              <a:t>‹#›</a:t>
            </a:fld>
            <a:endParaRPr lang="en-US"/>
          </a:p>
        </p:txBody>
      </p:sp>
    </p:spTree>
    <p:extLst>
      <p:ext uri="{BB962C8B-B14F-4D97-AF65-F5344CB8AC3E}">
        <p14:creationId xmlns:p14="http://schemas.microsoft.com/office/powerpoint/2010/main" val="732425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29CDB4-34AA-6C48-9786-AA0DA5C11763}" type="datetimeFigureOut">
              <a:rPr lang="en-US" smtClean="0"/>
              <a:t>9/10/15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E3B1D6-2379-7746-8705-06F224DA50B2}" type="slidenum">
              <a:rPr lang="en-US" smtClean="0"/>
              <a:t>‹#›</a:t>
            </a:fld>
            <a:endParaRPr lang="en-US"/>
          </a:p>
        </p:txBody>
      </p:sp>
    </p:spTree>
    <p:extLst>
      <p:ext uri="{BB962C8B-B14F-4D97-AF65-F5344CB8AC3E}">
        <p14:creationId xmlns:p14="http://schemas.microsoft.com/office/powerpoint/2010/main" val="3301594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29CDB4-34AA-6C48-9786-AA0DA5C11763}" type="datetimeFigureOut">
              <a:rPr lang="en-US" smtClean="0"/>
              <a:t>9/10/15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E3B1D6-2379-7746-8705-06F224DA50B2}" type="slidenum">
              <a:rPr lang="en-US" smtClean="0"/>
              <a:t>‹#›</a:t>
            </a:fld>
            <a:endParaRPr lang="en-US"/>
          </a:p>
        </p:txBody>
      </p:sp>
    </p:spTree>
    <p:extLst>
      <p:ext uri="{BB962C8B-B14F-4D97-AF65-F5344CB8AC3E}">
        <p14:creationId xmlns:p14="http://schemas.microsoft.com/office/powerpoint/2010/main" val="187306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29CDB4-34AA-6C48-9786-AA0DA5C11763}" type="datetimeFigureOut">
              <a:rPr lang="en-US" smtClean="0"/>
              <a:t>9/10/15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E3B1D6-2379-7746-8705-06F224DA50B2}" type="slidenum">
              <a:rPr lang="en-US" smtClean="0"/>
              <a:t>‹#›</a:t>
            </a:fld>
            <a:endParaRPr lang="en-US"/>
          </a:p>
        </p:txBody>
      </p:sp>
    </p:spTree>
    <p:extLst>
      <p:ext uri="{BB962C8B-B14F-4D97-AF65-F5344CB8AC3E}">
        <p14:creationId xmlns:p14="http://schemas.microsoft.com/office/powerpoint/2010/main" val="7431667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29CDB4-34AA-6C48-9786-AA0DA5C11763}" type="datetimeFigureOut">
              <a:rPr lang="en-US" smtClean="0"/>
              <a:t>9/10/15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E3B1D6-2379-7746-8705-06F224DA50B2}" type="slidenum">
              <a:rPr lang="en-US" smtClean="0"/>
              <a:t>‹#›</a:t>
            </a:fld>
            <a:endParaRPr lang="en-US"/>
          </a:p>
        </p:txBody>
      </p:sp>
    </p:spTree>
    <p:extLst>
      <p:ext uri="{BB962C8B-B14F-4D97-AF65-F5344CB8AC3E}">
        <p14:creationId xmlns:p14="http://schemas.microsoft.com/office/powerpoint/2010/main" val="3348228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9938" y="2014956"/>
            <a:ext cx="8458200" cy="1910970"/>
          </a:xfrm>
        </p:spPr>
        <p:txBody>
          <a:bodyPr>
            <a:normAutofit fontScale="90000"/>
          </a:bodyPr>
          <a:lstStyle/>
          <a:p>
            <a:r>
              <a:rPr lang="en-US" sz="6700" b="1" dirty="0" smtClean="0"/>
              <a:t>Networking 101:</a:t>
            </a:r>
            <a:r>
              <a:rPr lang="en-US" b="1" dirty="0" smtClean="0"/>
              <a:t/>
            </a:r>
            <a:br>
              <a:rPr lang="en-US" b="1" dirty="0" smtClean="0"/>
            </a:br>
            <a:r>
              <a:rPr lang="en-US" dirty="0" smtClean="0"/>
              <a:t>How to Make “Networking” Work Better and Suck Less</a:t>
            </a:r>
            <a:endParaRPr lang="en-US" dirty="0"/>
          </a:p>
        </p:txBody>
      </p:sp>
    </p:spTree>
    <p:extLst>
      <p:ext uri="{BB962C8B-B14F-4D97-AF65-F5344CB8AC3E}">
        <p14:creationId xmlns:p14="http://schemas.microsoft.com/office/powerpoint/2010/main" val="270352536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95559" y="348036"/>
            <a:ext cx="5972696" cy="6205032"/>
          </a:xfrm>
        </p:spPr>
        <p:txBody>
          <a:bodyPr>
            <a:normAutofit lnSpcReduction="10000"/>
          </a:bodyPr>
          <a:lstStyle/>
          <a:p>
            <a:pPr marL="0" indent="0">
              <a:buNone/>
            </a:pPr>
            <a:r>
              <a:rPr lang="en-US" dirty="0" smtClean="0"/>
              <a:t>“Don’t always look for the ‘most important person’ in the room and try to get them to take an interest in you. </a:t>
            </a:r>
            <a:r>
              <a:rPr lang="en-US" b="1" dirty="0" smtClean="0"/>
              <a:t>Look to your peers. </a:t>
            </a:r>
            <a:r>
              <a:rPr lang="en-US" dirty="0" smtClean="0"/>
              <a:t>Find some people who share your struggles and ambitions and values and help each other out</a:t>
            </a:r>
            <a:r>
              <a:rPr lang="en-US" b="1" dirty="0" smtClean="0"/>
              <a:t>. Make something cool together, even</a:t>
            </a:r>
            <a:r>
              <a:rPr lang="en-US" dirty="0" smtClean="0"/>
              <a:t>. And don’t be afraid, when you see something you really like, to just send an email and thank the person who made it.”</a:t>
            </a:r>
            <a:endParaRPr lang="en-US" b="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1481" b="9570"/>
          <a:stretch/>
        </p:blipFill>
        <p:spPr>
          <a:xfrm>
            <a:off x="0" y="0"/>
            <a:ext cx="2644048" cy="3163104"/>
          </a:xfrm>
          <a:prstGeom prst="rect">
            <a:avLst/>
          </a:prstGeom>
        </p:spPr>
      </p:pic>
      <p:sp>
        <p:nvSpPr>
          <p:cNvPr id="5" name="TextBox 4"/>
          <p:cNvSpPr txBox="1"/>
          <p:nvPr/>
        </p:nvSpPr>
        <p:spPr>
          <a:xfrm>
            <a:off x="0" y="3135540"/>
            <a:ext cx="2137612" cy="1200328"/>
          </a:xfrm>
          <a:prstGeom prst="rect">
            <a:avLst/>
          </a:prstGeom>
          <a:noFill/>
        </p:spPr>
        <p:txBody>
          <a:bodyPr wrap="square" rtlCol="0">
            <a:spAutoFit/>
          </a:bodyPr>
          <a:lstStyle/>
          <a:p>
            <a:r>
              <a:rPr lang="en-US" sz="2400" dirty="0" smtClean="0"/>
              <a:t>Ann Friedman</a:t>
            </a:r>
          </a:p>
          <a:p>
            <a:r>
              <a:rPr lang="en-US" sz="2400" i="1" dirty="0" smtClean="0"/>
              <a:t>Journalist/podcaster</a:t>
            </a:r>
            <a:endParaRPr lang="en-US" sz="2400" i="1" dirty="0"/>
          </a:p>
        </p:txBody>
      </p:sp>
    </p:spTree>
    <p:extLst>
      <p:ext uri="{BB962C8B-B14F-4D97-AF65-F5344CB8AC3E}">
        <p14:creationId xmlns:p14="http://schemas.microsoft.com/office/powerpoint/2010/main" val="387088472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9988"/>
            <a:ext cx="8229600" cy="1143000"/>
          </a:xfrm>
        </p:spPr>
        <p:txBody>
          <a:bodyPr>
            <a:normAutofit/>
          </a:bodyPr>
          <a:lstStyle/>
          <a:p>
            <a:r>
              <a:rPr lang="en-US" sz="6000" b="1" dirty="0" smtClean="0"/>
              <a:t>Step 1: </a:t>
            </a:r>
            <a:r>
              <a:rPr lang="en-US" sz="6000" dirty="0" smtClean="0"/>
              <a:t>Go to Events</a:t>
            </a:r>
            <a:endParaRPr lang="en-US" sz="6000" dirty="0"/>
          </a:p>
        </p:txBody>
      </p:sp>
    </p:spTree>
    <p:extLst>
      <p:ext uri="{BB962C8B-B14F-4D97-AF65-F5344CB8AC3E}">
        <p14:creationId xmlns:p14="http://schemas.microsoft.com/office/powerpoint/2010/main" val="364438163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400" y="482600"/>
            <a:ext cx="9080500" cy="5892800"/>
          </a:xfrm>
          <a:prstGeom prst="rect">
            <a:avLst/>
          </a:prstGeom>
        </p:spPr>
      </p:pic>
      <p:sp>
        <p:nvSpPr>
          <p:cNvPr id="4" name="Oval Callout 3"/>
          <p:cNvSpPr/>
          <p:nvPr/>
        </p:nvSpPr>
        <p:spPr>
          <a:xfrm>
            <a:off x="4530533" y="4606757"/>
            <a:ext cx="4265147" cy="1497670"/>
          </a:xfrm>
          <a:prstGeom prst="wedgeEllipseCallout">
            <a:avLst>
              <a:gd name="adj1" fmla="val 44941"/>
              <a:gd name="adj2" fmla="val 103704"/>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Don’t pay for anything. </a:t>
            </a:r>
            <a:endParaRPr lang="en-US" sz="2400" b="1" dirty="0"/>
          </a:p>
        </p:txBody>
      </p:sp>
    </p:spTree>
    <p:extLst>
      <p:ext uri="{BB962C8B-B14F-4D97-AF65-F5344CB8AC3E}">
        <p14:creationId xmlns:p14="http://schemas.microsoft.com/office/powerpoint/2010/main" val="66068448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9352"/>
            <a:ext cx="8229600" cy="1143000"/>
          </a:xfrm>
        </p:spPr>
        <p:txBody>
          <a:bodyPr>
            <a:normAutofit/>
          </a:bodyPr>
          <a:lstStyle/>
          <a:p>
            <a:r>
              <a:rPr lang="en-US" sz="4000" b="1" dirty="0" smtClean="0"/>
              <a:t>So many events, so little time.</a:t>
            </a:r>
            <a:endParaRPr lang="en-US" sz="4000" b="1" dirty="0"/>
          </a:p>
        </p:txBody>
      </p:sp>
      <p:sp>
        <p:nvSpPr>
          <p:cNvPr id="3" name="Content Placeholder 2"/>
          <p:cNvSpPr>
            <a:spLocks noGrp="1"/>
          </p:cNvSpPr>
          <p:nvPr>
            <p:ph idx="1"/>
          </p:nvPr>
        </p:nvSpPr>
        <p:spPr>
          <a:xfrm>
            <a:off x="664576" y="1982352"/>
            <a:ext cx="8229600" cy="4525963"/>
          </a:xfrm>
        </p:spPr>
        <p:txBody>
          <a:bodyPr>
            <a:normAutofit/>
          </a:bodyPr>
          <a:lstStyle/>
          <a:p>
            <a:r>
              <a:rPr lang="en-US" sz="4000" dirty="0" smtClean="0"/>
              <a:t>Information + Mingling</a:t>
            </a:r>
            <a:endParaRPr lang="en-US" sz="4000" dirty="0"/>
          </a:p>
          <a:p>
            <a:r>
              <a:rPr lang="en-US" sz="4000" dirty="0" smtClean="0"/>
              <a:t>Guest list</a:t>
            </a:r>
            <a:endParaRPr lang="en-US" sz="4000" dirty="0"/>
          </a:p>
          <a:p>
            <a:r>
              <a:rPr lang="en-US" sz="4000" dirty="0" smtClean="0"/>
              <a:t>Reverse-engineer it.</a:t>
            </a:r>
          </a:p>
          <a:p>
            <a:r>
              <a:rPr lang="en-US" sz="4000" dirty="0"/>
              <a:t>Think outside the box. </a:t>
            </a:r>
          </a:p>
          <a:p>
            <a:endParaRPr lang="en-US" dirty="0"/>
          </a:p>
        </p:txBody>
      </p:sp>
    </p:spTree>
    <p:extLst>
      <p:ext uri="{BB962C8B-B14F-4D97-AF65-F5344CB8AC3E}">
        <p14:creationId xmlns:p14="http://schemas.microsoft.com/office/powerpoint/2010/main" val="51812417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1" y="1"/>
            <a:ext cx="6858000" cy="6858000"/>
          </a:xfrm>
          <a:prstGeom prst="rect">
            <a:avLst/>
          </a:prstGeom>
        </p:spPr>
      </p:pic>
      <p:sp>
        <p:nvSpPr>
          <p:cNvPr id="2" name="Title 1"/>
          <p:cNvSpPr>
            <a:spLocks noGrp="1"/>
          </p:cNvSpPr>
          <p:nvPr>
            <p:ph type="title"/>
          </p:nvPr>
        </p:nvSpPr>
        <p:spPr>
          <a:xfrm>
            <a:off x="622443" y="3273884"/>
            <a:ext cx="5245172" cy="3282603"/>
          </a:xfrm>
        </p:spPr>
        <p:txBody>
          <a:bodyPr>
            <a:normAutofit fontScale="90000"/>
          </a:bodyPr>
          <a:lstStyle/>
          <a:p>
            <a:pPr algn="l"/>
            <a:r>
              <a:rPr lang="en-US" sz="6700" b="1" dirty="0" smtClean="0"/>
              <a:t>Step 2: </a:t>
            </a:r>
            <a:r>
              <a:rPr lang="en-US" b="1" dirty="0" smtClean="0"/>
              <a:t/>
            </a:r>
            <a:br>
              <a:rPr lang="en-US" b="1" dirty="0" smtClean="0"/>
            </a:br>
            <a:r>
              <a:rPr lang="en-US" dirty="0" smtClean="0"/>
              <a:t>Talk to People </a:t>
            </a:r>
            <a:br>
              <a:rPr lang="en-US" dirty="0" smtClean="0"/>
            </a:br>
            <a:r>
              <a:rPr lang="en-US" dirty="0" smtClean="0"/>
              <a:t/>
            </a:r>
            <a:br>
              <a:rPr lang="en-US" dirty="0" smtClean="0"/>
            </a:br>
            <a:r>
              <a:rPr lang="en-US" dirty="0" smtClean="0"/>
              <a:t/>
            </a:r>
            <a:br>
              <a:rPr lang="en-US" dirty="0" smtClean="0"/>
            </a:br>
            <a:endParaRPr lang="en-US" sz="1800" i="1" dirty="0"/>
          </a:p>
        </p:txBody>
      </p:sp>
    </p:spTree>
    <p:extLst>
      <p:ext uri="{BB962C8B-B14F-4D97-AF65-F5344CB8AC3E}">
        <p14:creationId xmlns:p14="http://schemas.microsoft.com/office/powerpoint/2010/main" val="15542426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753" y="1554956"/>
            <a:ext cx="4364622" cy="4596637"/>
          </a:xfrm>
        </p:spPr>
        <p:txBody>
          <a:bodyPr>
            <a:normAutofit fontScale="90000"/>
          </a:bodyPr>
          <a:lstStyle/>
          <a:p>
            <a:r>
              <a:rPr lang="en-US" sz="4000" b="1" dirty="0" smtClean="0"/>
              <a:t>Wingman</a:t>
            </a:r>
            <a:br>
              <a:rPr lang="en-US" sz="4000" b="1" dirty="0" smtClean="0"/>
            </a:br>
            <a:r>
              <a:rPr lang="en-US" sz="4000" b="1" dirty="0"/>
              <a:t/>
            </a:r>
            <a:br>
              <a:rPr lang="en-US" sz="4000" b="1" dirty="0"/>
            </a:br>
            <a:r>
              <a:rPr lang="en-US" sz="4000" b="1" dirty="0" smtClean="0"/>
              <a:t/>
            </a:r>
            <a:br>
              <a:rPr lang="en-US" sz="4000" b="1" dirty="0" smtClean="0"/>
            </a:br>
            <a:r>
              <a:rPr lang="en-US" sz="2200" dirty="0" smtClean="0"/>
              <a:t>or</a:t>
            </a:r>
            <a:r>
              <a:rPr lang="en-US" sz="4000" b="1" dirty="0" smtClean="0"/>
              <a:t/>
            </a:r>
            <a:br>
              <a:rPr lang="en-US" sz="4000" b="1" dirty="0" smtClean="0"/>
            </a:br>
            <a:r>
              <a:rPr lang="en-US" sz="4000" b="1" dirty="0"/>
              <a:t/>
            </a:r>
            <a:br>
              <a:rPr lang="en-US" sz="4000" b="1" dirty="0"/>
            </a:br>
            <a:r>
              <a:rPr lang="en-US" sz="4000" b="1" dirty="0" smtClean="0"/>
              <a:t/>
            </a:r>
            <a:br>
              <a:rPr lang="en-US" sz="4000" b="1" dirty="0" smtClean="0"/>
            </a:br>
            <a:r>
              <a:rPr lang="en-US" sz="4000" b="1" dirty="0" smtClean="0"/>
              <a:t/>
            </a:r>
            <a:br>
              <a:rPr lang="en-US" sz="4000" b="1" dirty="0" smtClean="0"/>
            </a:br>
            <a:r>
              <a:rPr lang="en-US" sz="4000" b="1" dirty="0" smtClean="0"/>
              <a:t>Build a Safety Island</a:t>
            </a:r>
            <a:r>
              <a:rPr lang="en-US" sz="3000" b="1" dirty="0" smtClean="0"/>
              <a:t/>
            </a:r>
            <a:br>
              <a:rPr lang="en-US" sz="3000" b="1" dirty="0" smtClean="0"/>
            </a:br>
            <a:r>
              <a:rPr lang="en-US" sz="3000" b="1" dirty="0"/>
              <a:t/>
            </a:r>
            <a:br>
              <a:rPr lang="en-US" sz="3000" b="1" dirty="0"/>
            </a:br>
            <a:endParaRPr lang="en-US" sz="3000" i="1" dirty="0"/>
          </a:p>
        </p:txBody>
      </p:sp>
      <p:pic>
        <p:nvPicPr>
          <p:cNvPr id="5" name="Picture 4"/>
          <p:cNvPicPr>
            <a:picLocks noChangeAspect="1"/>
          </p:cNvPicPr>
          <p:nvPr/>
        </p:nvPicPr>
        <p:blipFill>
          <a:blip r:embed="rId2"/>
          <a:stretch>
            <a:fillRect/>
          </a:stretch>
        </p:blipFill>
        <p:spPr>
          <a:xfrm>
            <a:off x="4779375" y="0"/>
            <a:ext cx="4364625" cy="2924299"/>
          </a:xfrm>
          <a:prstGeom prst="rect">
            <a:avLst/>
          </a:prstGeom>
        </p:spPr>
      </p:pic>
      <p:pic>
        <p:nvPicPr>
          <p:cNvPr id="6" name="Picture 5"/>
          <p:cNvPicPr>
            <a:picLocks noChangeAspect="1"/>
          </p:cNvPicPr>
          <p:nvPr/>
        </p:nvPicPr>
        <p:blipFill rotWithShape="1">
          <a:blip r:embed="rId3"/>
          <a:srcRect t="37412"/>
          <a:stretch/>
        </p:blipFill>
        <p:spPr>
          <a:xfrm>
            <a:off x="4779375" y="2798919"/>
            <a:ext cx="4364625" cy="4097634"/>
          </a:xfrm>
          <a:prstGeom prst="rect">
            <a:avLst/>
          </a:prstGeom>
        </p:spPr>
      </p:pic>
    </p:spTree>
    <p:extLst>
      <p:ext uri="{BB962C8B-B14F-4D97-AF65-F5344CB8AC3E}">
        <p14:creationId xmlns:p14="http://schemas.microsoft.com/office/powerpoint/2010/main" val="114662834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Tips:</a:t>
            </a:r>
            <a:endParaRPr lang="en-US" sz="4000" b="1" dirty="0"/>
          </a:p>
        </p:txBody>
      </p:sp>
      <p:sp>
        <p:nvSpPr>
          <p:cNvPr id="3" name="Content Placeholder 2"/>
          <p:cNvSpPr>
            <a:spLocks noGrp="1"/>
          </p:cNvSpPr>
          <p:nvPr>
            <p:ph idx="1"/>
          </p:nvPr>
        </p:nvSpPr>
        <p:spPr>
          <a:xfrm>
            <a:off x="457200" y="1417638"/>
            <a:ext cx="8449570" cy="5122862"/>
          </a:xfrm>
        </p:spPr>
        <p:txBody>
          <a:bodyPr>
            <a:normAutofit/>
          </a:bodyPr>
          <a:lstStyle/>
          <a:p>
            <a:r>
              <a:rPr lang="en-US" sz="2600" dirty="0" smtClean="0"/>
              <a:t>“What did you think of the presentation?”</a:t>
            </a:r>
          </a:p>
          <a:p>
            <a:endParaRPr lang="en-US" sz="2600" dirty="0"/>
          </a:p>
          <a:p>
            <a:r>
              <a:rPr lang="en-US" sz="2600" dirty="0" smtClean="0"/>
              <a:t>“What are you working on?”</a:t>
            </a:r>
          </a:p>
          <a:p>
            <a:endParaRPr lang="en-US" sz="2600" dirty="0" smtClean="0"/>
          </a:p>
          <a:p>
            <a:r>
              <a:rPr lang="en-US" sz="2600" dirty="0"/>
              <a:t>3:1 Ratio</a:t>
            </a:r>
          </a:p>
          <a:p>
            <a:pPr marL="0" indent="0">
              <a:buNone/>
            </a:pPr>
            <a:endParaRPr lang="en-US" sz="2600" dirty="0" smtClean="0"/>
          </a:p>
          <a:p>
            <a:r>
              <a:rPr lang="en-US" sz="2600" dirty="0" smtClean="0"/>
              <a:t>Goal = 3 conversations</a:t>
            </a:r>
          </a:p>
          <a:p>
            <a:pPr marL="0" indent="0">
              <a:buNone/>
            </a:pPr>
            <a:endParaRPr lang="en-US" sz="2600" dirty="0" smtClean="0"/>
          </a:p>
          <a:p>
            <a:r>
              <a:rPr lang="en-US" sz="2600" dirty="0" smtClean="0"/>
              <a:t>“Hey, could I get your card? I’d love to follow up with you about X.” </a:t>
            </a:r>
            <a:r>
              <a:rPr lang="en-US" sz="2600" i="1" dirty="0" smtClean="0"/>
              <a:t>[Biz Cards?]</a:t>
            </a:r>
          </a:p>
          <a:p>
            <a:endParaRPr lang="en-US" dirty="0"/>
          </a:p>
        </p:txBody>
      </p:sp>
    </p:spTree>
    <p:extLst>
      <p:ext uri="{BB962C8B-B14F-4D97-AF65-F5344CB8AC3E}">
        <p14:creationId xmlns:p14="http://schemas.microsoft.com/office/powerpoint/2010/main" val="36622124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Know Your Industry</a:t>
            </a:r>
            <a:endParaRPr lang="en-US" sz="4000" b="1" dirty="0"/>
          </a:p>
        </p:txBody>
      </p:sp>
      <p:pic>
        <p:nvPicPr>
          <p:cNvPr id="4" name="Picture 3"/>
          <p:cNvPicPr>
            <a:picLocks noChangeAspect="1"/>
          </p:cNvPicPr>
          <p:nvPr/>
        </p:nvPicPr>
        <p:blipFill>
          <a:blip r:embed="rId2"/>
          <a:stretch>
            <a:fillRect/>
          </a:stretch>
        </p:blipFill>
        <p:spPr>
          <a:xfrm>
            <a:off x="3404401" y="3032162"/>
            <a:ext cx="5581586" cy="881303"/>
          </a:xfrm>
          <a:prstGeom prst="rect">
            <a:avLst/>
          </a:prstGeom>
        </p:spPr>
      </p:pic>
      <p:pic>
        <p:nvPicPr>
          <p:cNvPr id="6" name="Picture 5"/>
          <p:cNvPicPr>
            <a:picLocks noChangeAspect="1"/>
          </p:cNvPicPr>
          <p:nvPr/>
        </p:nvPicPr>
        <p:blipFill>
          <a:blip r:embed="rId3"/>
          <a:stretch>
            <a:fillRect/>
          </a:stretch>
        </p:blipFill>
        <p:spPr>
          <a:xfrm>
            <a:off x="3404401" y="4174139"/>
            <a:ext cx="3818279" cy="1762282"/>
          </a:xfrm>
          <a:prstGeom prst="rect">
            <a:avLst/>
          </a:prstGeom>
        </p:spPr>
      </p:pic>
      <p:pic>
        <p:nvPicPr>
          <p:cNvPr id="7" name="Picture 6"/>
          <p:cNvPicPr>
            <a:picLocks noChangeAspect="1"/>
          </p:cNvPicPr>
          <p:nvPr/>
        </p:nvPicPr>
        <p:blipFill>
          <a:blip r:embed="rId4"/>
          <a:stretch>
            <a:fillRect/>
          </a:stretch>
        </p:blipFill>
        <p:spPr>
          <a:xfrm>
            <a:off x="457200" y="1546616"/>
            <a:ext cx="2627523" cy="2627523"/>
          </a:xfrm>
          <a:prstGeom prst="rect">
            <a:avLst/>
          </a:prstGeom>
        </p:spPr>
      </p:pic>
      <p:pic>
        <p:nvPicPr>
          <p:cNvPr id="8" name="Picture 7"/>
          <p:cNvPicPr>
            <a:picLocks noChangeAspect="1"/>
          </p:cNvPicPr>
          <p:nvPr/>
        </p:nvPicPr>
        <p:blipFill>
          <a:blip r:embed="rId5"/>
          <a:stretch>
            <a:fillRect/>
          </a:stretch>
        </p:blipFill>
        <p:spPr>
          <a:xfrm>
            <a:off x="1808422" y="3913465"/>
            <a:ext cx="1493578" cy="1493578"/>
          </a:xfrm>
          <a:prstGeom prst="rect">
            <a:avLst/>
          </a:prstGeom>
        </p:spPr>
      </p:pic>
      <p:pic>
        <p:nvPicPr>
          <p:cNvPr id="9" name="Picture 8"/>
          <p:cNvPicPr>
            <a:picLocks noChangeAspect="1"/>
          </p:cNvPicPr>
          <p:nvPr/>
        </p:nvPicPr>
        <p:blipFill>
          <a:blip r:embed="rId6"/>
          <a:stretch>
            <a:fillRect/>
          </a:stretch>
        </p:blipFill>
        <p:spPr>
          <a:xfrm>
            <a:off x="3084723" y="1546616"/>
            <a:ext cx="3603164" cy="1285935"/>
          </a:xfrm>
          <a:prstGeom prst="rect">
            <a:avLst/>
          </a:prstGeom>
        </p:spPr>
      </p:pic>
    </p:spTree>
    <p:extLst>
      <p:ext uri="{BB962C8B-B14F-4D97-AF65-F5344CB8AC3E}">
        <p14:creationId xmlns:p14="http://schemas.microsoft.com/office/powerpoint/2010/main" val="305807852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2578" b="15934"/>
          <a:stretch/>
        </p:blipFill>
        <p:spPr>
          <a:xfrm>
            <a:off x="0" y="0"/>
            <a:ext cx="9144000" cy="6858000"/>
          </a:xfrm>
          <a:prstGeom prst="rect">
            <a:avLst/>
          </a:prstGeom>
        </p:spPr>
      </p:pic>
      <p:sp>
        <p:nvSpPr>
          <p:cNvPr id="2" name="Title 1"/>
          <p:cNvSpPr>
            <a:spLocks noGrp="1"/>
          </p:cNvSpPr>
          <p:nvPr>
            <p:ph type="title"/>
          </p:nvPr>
        </p:nvSpPr>
        <p:spPr>
          <a:xfrm>
            <a:off x="0" y="2157585"/>
            <a:ext cx="5019398" cy="2377700"/>
          </a:xfrm>
        </p:spPr>
        <p:txBody>
          <a:bodyPr>
            <a:normAutofit/>
          </a:bodyPr>
          <a:lstStyle/>
          <a:p>
            <a:r>
              <a:rPr lang="en-US" b="1" dirty="0" smtClean="0"/>
              <a:t>Step 3: </a:t>
            </a:r>
            <a:r>
              <a:rPr lang="en-US" dirty="0" smtClean="0"/>
              <a:t>Follow up</a:t>
            </a:r>
            <a:br>
              <a:rPr lang="en-US" dirty="0" smtClean="0"/>
            </a:br>
            <a:endParaRPr lang="en-US" i="1" dirty="0"/>
          </a:p>
        </p:txBody>
      </p:sp>
    </p:spTree>
    <p:extLst>
      <p:ext uri="{BB962C8B-B14F-4D97-AF65-F5344CB8AC3E}">
        <p14:creationId xmlns:p14="http://schemas.microsoft.com/office/powerpoint/2010/main" val="361186441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32986"/>
            <a:ext cx="8229600" cy="1143000"/>
          </a:xfrm>
        </p:spPr>
        <p:txBody>
          <a:bodyPr>
            <a:normAutofit/>
          </a:bodyPr>
          <a:lstStyle/>
          <a:p>
            <a:r>
              <a:rPr lang="en-US" sz="6000" b="1" dirty="0" smtClean="0"/>
              <a:t>2. Give&gt;Take</a:t>
            </a:r>
            <a:endParaRPr lang="en-US" sz="6000" b="1" dirty="0"/>
          </a:p>
        </p:txBody>
      </p:sp>
    </p:spTree>
    <p:extLst>
      <p:ext uri="{BB962C8B-B14F-4D97-AF65-F5344CB8AC3E}">
        <p14:creationId xmlns:p14="http://schemas.microsoft.com/office/powerpoint/2010/main" val="236858432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32986"/>
            <a:ext cx="8229600" cy="1143000"/>
          </a:xfrm>
        </p:spPr>
        <p:txBody>
          <a:bodyPr>
            <a:normAutofit/>
          </a:bodyPr>
          <a:lstStyle/>
          <a:p>
            <a:r>
              <a:rPr lang="en-US" sz="6000" b="1" dirty="0" smtClean="0"/>
              <a:t>Show of hands?</a:t>
            </a:r>
            <a:endParaRPr lang="en-US" sz="6000" b="1" dirty="0"/>
          </a:p>
        </p:txBody>
      </p:sp>
    </p:spTree>
    <p:extLst>
      <p:ext uri="{BB962C8B-B14F-4D97-AF65-F5344CB8AC3E}">
        <p14:creationId xmlns:p14="http://schemas.microsoft.com/office/powerpoint/2010/main" val="330765899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92062"/>
            <a:ext cx="8229600" cy="6132563"/>
          </a:xfrm>
        </p:spPr>
        <p:txBody>
          <a:bodyPr>
            <a:normAutofit/>
          </a:bodyPr>
          <a:lstStyle/>
          <a:p>
            <a:pPr marL="457200" lvl="1" indent="0">
              <a:buNone/>
            </a:pPr>
            <a:r>
              <a:rPr lang="en-US" sz="7600" b="1" dirty="0" smtClean="0"/>
              <a:t>Give.</a:t>
            </a:r>
          </a:p>
          <a:p>
            <a:pPr marL="457200" lvl="1" indent="0">
              <a:buNone/>
            </a:pPr>
            <a:r>
              <a:rPr lang="en-US" sz="7600" b="1" dirty="0" smtClean="0"/>
              <a:t>Give.</a:t>
            </a:r>
          </a:p>
          <a:p>
            <a:pPr marL="457200" lvl="1" indent="0">
              <a:buNone/>
            </a:pPr>
            <a:r>
              <a:rPr lang="en-US" sz="7600" b="1" dirty="0" smtClean="0"/>
              <a:t>Give. </a:t>
            </a:r>
            <a:endParaRPr lang="en-US" sz="7600" dirty="0" smtClean="0"/>
          </a:p>
          <a:p>
            <a:pPr marL="457200" lvl="1" indent="0">
              <a:buNone/>
            </a:pPr>
            <a:endParaRPr lang="en-US" dirty="0" smtClean="0"/>
          </a:p>
          <a:p>
            <a:pPr marL="457200" lvl="1" indent="0">
              <a:buNone/>
            </a:pPr>
            <a:endParaRPr lang="en-US" dirty="0"/>
          </a:p>
          <a:p>
            <a:pPr marL="457200" lvl="1" indent="0">
              <a:buNone/>
            </a:pPr>
            <a:endParaRPr lang="en-US" dirty="0"/>
          </a:p>
          <a:p>
            <a:pPr marL="457200" lvl="1" indent="0">
              <a:buNone/>
            </a:pPr>
            <a:r>
              <a:rPr lang="en-US" dirty="0" smtClean="0"/>
              <a:t>Ask.</a:t>
            </a:r>
          </a:p>
          <a:p>
            <a:pPr marL="457200" lvl="1" indent="0">
              <a:buNone/>
            </a:pPr>
            <a:endParaRPr lang="en-US" dirty="0" smtClean="0"/>
          </a:p>
          <a:p>
            <a:pPr marL="457200" lvl="1" indent="0">
              <a:buNone/>
            </a:pPr>
            <a:endParaRPr lang="en-US" dirty="0"/>
          </a:p>
          <a:p>
            <a:pPr marL="457200" lvl="1" indent="0">
              <a:buNone/>
            </a:pPr>
            <a:endParaRPr lang="en-US" dirty="0"/>
          </a:p>
          <a:p>
            <a:pPr lvl="1"/>
            <a:endParaRPr lang="en-US" dirty="0"/>
          </a:p>
          <a:p>
            <a:pPr marL="457200" lvl="1" indent="0">
              <a:buNone/>
            </a:pPr>
            <a:endParaRPr lang="en-US" dirty="0" smtClean="0"/>
          </a:p>
          <a:p>
            <a:pPr marL="457200" lvl="1" indent="0">
              <a:buNone/>
            </a:pPr>
            <a:endParaRPr lang="en-US" dirty="0"/>
          </a:p>
        </p:txBody>
      </p:sp>
      <p:pic>
        <p:nvPicPr>
          <p:cNvPr id="4" name="Picture 3"/>
          <p:cNvPicPr>
            <a:picLocks noChangeAspect="1"/>
          </p:cNvPicPr>
          <p:nvPr/>
        </p:nvPicPr>
        <p:blipFill rotWithShape="1">
          <a:blip r:embed="rId2"/>
          <a:srcRect t="1779" b="4728"/>
          <a:stretch/>
        </p:blipFill>
        <p:spPr>
          <a:xfrm>
            <a:off x="4720095" y="-1"/>
            <a:ext cx="4423905" cy="6858001"/>
          </a:xfrm>
          <a:prstGeom prst="rect">
            <a:avLst/>
          </a:prstGeom>
        </p:spPr>
      </p:pic>
    </p:spTree>
    <p:extLst>
      <p:ext uri="{BB962C8B-B14F-4D97-AF65-F5344CB8AC3E}">
        <p14:creationId xmlns:p14="http://schemas.microsoft.com/office/powerpoint/2010/main" val="44564881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451992"/>
            <a:ext cx="9144000" cy="3699803"/>
          </a:xfrm>
          <a:prstGeom prst="rect">
            <a:avLst/>
          </a:prstGeom>
        </p:spPr>
      </p:pic>
    </p:spTree>
    <p:extLst>
      <p:ext uri="{BB962C8B-B14F-4D97-AF65-F5344CB8AC3E}">
        <p14:creationId xmlns:p14="http://schemas.microsoft.com/office/powerpoint/2010/main" val="358646993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653280"/>
            <a:ext cx="8921750" cy="5839595"/>
          </a:xfrm>
        </p:spPr>
        <p:txBody>
          <a:bodyPr>
            <a:normAutofit fontScale="92500" lnSpcReduction="20000"/>
          </a:bodyPr>
          <a:lstStyle/>
          <a:p>
            <a:pPr marL="457200" lvl="1" indent="0" algn="ctr">
              <a:buNone/>
            </a:pPr>
            <a:r>
              <a:rPr lang="en-US" sz="4000" b="1" dirty="0" smtClean="0"/>
              <a:t>What do you have to offer?</a:t>
            </a:r>
          </a:p>
          <a:p>
            <a:pPr marL="457200" lvl="1" indent="0" algn="ctr">
              <a:buNone/>
            </a:pPr>
            <a:endParaRPr lang="en-US" sz="2000" b="1" dirty="0" smtClean="0"/>
          </a:p>
          <a:p>
            <a:pPr lvl="1">
              <a:buFont typeface="Arial"/>
              <a:buChar char="•"/>
            </a:pPr>
            <a:r>
              <a:rPr lang="en-US" sz="2600" dirty="0" smtClean="0"/>
              <a:t>Thank you</a:t>
            </a:r>
          </a:p>
          <a:p>
            <a:pPr lvl="1">
              <a:buFont typeface="Arial"/>
              <a:buChar char="•"/>
            </a:pPr>
            <a:r>
              <a:rPr lang="en-US" sz="2600" dirty="0" smtClean="0"/>
              <a:t>Congratulations</a:t>
            </a:r>
          </a:p>
          <a:p>
            <a:pPr lvl="1">
              <a:buFont typeface="Arial"/>
              <a:buChar char="•"/>
            </a:pPr>
            <a:r>
              <a:rPr lang="en-US" sz="2600" dirty="0" smtClean="0"/>
              <a:t>Recommendation (Restaurant? App? TV show? Book?)</a:t>
            </a:r>
          </a:p>
          <a:p>
            <a:pPr lvl="1">
              <a:buFont typeface="Arial"/>
              <a:buChar char="•"/>
            </a:pPr>
            <a:r>
              <a:rPr lang="en-US" sz="2600" dirty="0" smtClean="0"/>
              <a:t>Social media support (Tweet? Photo? FB post?)</a:t>
            </a:r>
          </a:p>
          <a:p>
            <a:pPr lvl="1">
              <a:buFont typeface="Arial"/>
              <a:buChar char="•"/>
            </a:pPr>
            <a:r>
              <a:rPr lang="en-US" sz="2600" dirty="0" smtClean="0"/>
              <a:t>Review/testimonial/feedback</a:t>
            </a:r>
          </a:p>
          <a:p>
            <a:pPr lvl="1">
              <a:buFont typeface="Arial"/>
              <a:buChar char="•"/>
            </a:pPr>
            <a:r>
              <a:rPr lang="en-US" sz="2600" dirty="0" smtClean="0"/>
              <a:t>Hiring referral (Doesn’t have to be tech, doesn’t have to be you)</a:t>
            </a:r>
          </a:p>
          <a:p>
            <a:pPr lvl="1">
              <a:buFont typeface="Arial"/>
              <a:buChar char="•"/>
            </a:pPr>
            <a:r>
              <a:rPr lang="en-US" sz="2600" dirty="0" smtClean="0"/>
              <a:t>Volunteering/mentorship</a:t>
            </a:r>
          </a:p>
          <a:p>
            <a:pPr lvl="1">
              <a:buFont typeface="Arial"/>
              <a:buChar char="•"/>
            </a:pPr>
            <a:r>
              <a:rPr lang="en-US" sz="2600" dirty="0" smtClean="0"/>
              <a:t>Introduction </a:t>
            </a:r>
          </a:p>
          <a:p>
            <a:pPr lvl="1">
              <a:buFont typeface="Arial"/>
              <a:buChar char="•"/>
            </a:pPr>
            <a:r>
              <a:rPr lang="en-US" sz="2600" dirty="0" smtClean="0"/>
              <a:t>Event invitation</a:t>
            </a:r>
          </a:p>
          <a:p>
            <a:pPr lvl="1">
              <a:buFont typeface="Arial"/>
              <a:buChar char="•"/>
            </a:pPr>
            <a:r>
              <a:rPr lang="en-US" sz="2600" dirty="0" smtClean="0"/>
              <a:t>Article</a:t>
            </a:r>
          </a:p>
          <a:p>
            <a:pPr lvl="1">
              <a:buFont typeface="Arial"/>
              <a:buChar char="•"/>
            </a:pPr>
            <a:r>
              <a:rPr lang="en-US" sz="2600" dirty="0" smtClean="0"/>
              <a:t>Tour</a:t>
            </a:r>
            <a:endParaRPr lang="en-US" sz="2600" dirty="0"/>
          </a:p>
          <a:p>
            <a:pPr lvl="1">
              <a:buFont typeface="Arial"/>
              <a:buChar char="•"/>
            </a:pPr>
            <a:r>
              <a:rPr lang="en-US" sz="2600" dirty="0" smtClean="0"/>
              <a:t>Expertise from your past life</a:t>
            </a:r>
          </a:p>
          <a:p>
            <a:pPr lvl="1">
              <a:buFont typeface="Arial"/>
              <a:buChar char="•"/>
            </a:pPr>
            <a:endParaRPr lang="en-US" sz="1800" dirty="0" smtClean="0"/>
          </a:p>
          <a:p>
            <a:pPr marL="457200" lvl="1" indent="0">
              <a:buNone/>
            </a:pPr>
            <a:endParaRPr lang="en-US" sz="1800" dirty="0" smtClean="0"/>
          </a:p>
          <a:p>
            <a:pPr lvl="1">
              <a:buFont typeface="Arial"/>
              <a:buChar char="•"/>
            </a:pPr>
            <a:endParaRPr lang="en-US" sz="1800" dirty="0" smtClean="0"/>
          </a:p>
          <a:p>
            <a:pPr marL="457200" lvl="1" indent="0">
              <a:buNone/>
            </a:pPr>
            <a:endParaRPr lang="en-US" dirty="0"/>
          </a:p>
          <a:p>
            <a:pPr marL="457200" lvl="1" indent="0">
              <a:buNone/>
            </a:pPr>
            <a:endParaRPr lang="en-US" dirty="0" smtClean="0"/>
          </a:p>
          <a:p>
            <a:pPr marL="457200" lvl="1" indent="0">
              <a:buNone/>
            </a:pPr>
            <a:endParaRPr lang="en-US" dirty="0"/>
          </a:p>
        </p:txBody>
      </p:sp>
    </p:spTree>
    <p:extLst>
      <p:ext uri="{BB962C8B-B14F-4D97-AF65-F5344CB8AC3E}">
        <p14:creationId xmlns:p14="http://schemas.microsoft.com/office/powerpoint/2010/main" val="31400639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9988"/>
            <a:ext cx="8229600" cy="1143000"/>
          </a:xfrm>
        </p:spPr>
        <p:txBody>
          <a:bodyPr>
            <a:noAutofit/>
          </a:bodyPr>
          <a:lstStyle/>
          <a:p>
            <a:r>
              <a:rPr lang="en-US" sz="6000" b="1" dirty="0" smtClean="0"/>
              <a:t>Match mediums.</a:t>
            </a:r>
            <a:br>
              <a:rPr lang="en-US" sz="6000" b="1" dirty="0" smtClean="0"/>
            </a:br>
            <a:r>
              <a:rPr lang="en-US" sz="6000" b="1" dirty="0"/>
              <a:t/>
            </a:r>
            <a:br>
              <a:rPr lang="en-US" sz="6000" b="1" dirty="0"/>
            </a:br>
            <a:r>
              <a:rPr lang="en-US" sz="6000" b="1" dirty="0" smtClean="0"/>
              <a:t>Keep it short. </a:t>
            </a:r>
            <a:endParaRPr lang="en-US" sz="6000" dirty="0"/>
          </a:p>
        </p:txBody>
      </p:sp>
      <p:pic>
        <p:nvPicPr>
          <p:cNvPr id="3" name="Picture 2"/>
          <p:cNvPicPr>
            <a:picLocks noChangeAspect="1"/>
          </p:cNvPicPr>
          <p:nvPr/>
        </p:nvPicPr>
        <p:blipFill>
          <a:blip r:embed="rId2"/>
          <a:stretch>
            <a:fillRect/>
          </a:stretch>
        </p:blipFill>
        <p:spPr>
          <a:xfrm>
            <a:off x="4748177" y="2878008"/>
            <a:ext cx="718590" cy="718590"/>
          </a:xfrm>
          <a:prstGeom prst="rect">
            <a:avLst/>
          </a:prstGeom>
        </p:spPr>
      </p:pic>
      <p:pic>
        <p:nvPicPr>
          <p:cNvPr id="4" name="Picture 3"/>
          <p:cNvPicPr>
            <a:picLocks noChangeAspect="1"/>
          </p:cNvPicPr>
          <p:nvPr/>
        </p:nvPicPr>
        <p:blipFill>
          <a:blip r:embed="rId3"/>
          <a:stretch>
            <a:fillRect/>
          </a:stretch>
        </p:blipFill>
        <p:spPr>
          <a:xfrm>
            <a:off x="3829154" y="2891480"/>
            <a:ext cx="760183" cy="760183"/>
          </a:xfrm>
          <a:prstGeom prst="rect">
            <a:avLst/>
          </a:prstGeom>
        </p:spPr>
      </p:pic>
      <p:pic>
        <p:nvPicPr>
          <p:cNvPr id="6" name="Picture 5"/>
          <p:cNvPicPr>
            <a:picLocks noChangeAspect="1"/>
          </p:cNvPicPr>
          <p:nvPr/>
        </p:nvPicPr>
        <p:blipFill>
          <a:blip r:embed="rId4"/>
          <a:stretch>
            <a:fillRect/>
          </a:stretch>
        </p:blipFill>
        <p:spPr>
          <a:xfrm>
            <a:off x="2729694" y="2649988"/>
            <a:ext cx="1289022" cy="1214313"/>
          </a:xfrm>
          <a:prstGeom prst="rect">
            <a:avLst/>
          </a:prstGeom>
        </p:spPr>
      </p:pic>
    </p:spTree>
    <p:extLst>
      <p:ext uri="{BB962C8B-B14F-4D97-AF65-F5344CB8AC3E}">
        <p14:creationId xmlns:p14="http://schemas.microsoft.com/office/powerpoint/2010/main" val="396206056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9988"/>
            <a:ext cx="8229600" cy="1143000"/>
          </a:xfrm>
        </p:spPr>
        <p:txBody>
          <a:bodyPr>
            <a:noAutofit/>
          </a:bodyPr>
          <a:lstStyle/>
          <a:p>
            <a:r>
              <a:rPr lang="en-US" sz="6000" b="1" dirty="0" smtClean="0"/>
              <a:t>Step 4</a:t>
            </a:r>
            <a:r>
              <a:rPr lang="en-US" sz="6000" dirty="0" smtClean="0"/>
              <a:t>: </a:t>
            </a:r>
            <a:br>
              <a:rPr lang="en-US" sz="6000" dirty="0" smtClean="0"/>
            </a:br>
            <a:r>
              <a:rPr lang="en-US" sz="6000" dirty="0" smtClean="0"/>
              <a:t>Now you have a network, use it</a:t>
            </a:r>
            <a:endParaRPr lang="en-US" sz="6000" dirty="0"/>
          </a:p>
        </p:txBody>
      </p:sp>
    </p:spTree>
    <p:extLst>
      <p:ext uri="{BB962C8B-B14F-4D97-AF65-F5344CB8AC3E}">
        <p14:creationId xmlns:p14="http://schemas.microsoft.com/office/powerpoint/2010/main" val="414721498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0148" y="653280"/>
            <a:ext cx="6265654" cy="5839595"/>
          </a:xfrm>
        </p:spPr>
        <p:txBody>
          <a:bodyPr>
            <a:normAutofit/>
          </a:bodyPr>
          <a:lstStyle/>
          <a:p>
            <a:pPr marL="457200" lvl="1" indent="0">
              <a:buNone/>
            </a:pPr>
            <a:r>
              <a:rPr lang="en-US" sz="4000" b="1" dirty="0" smtClean="0"/>
              <a:t>Do favors.*</a:t>
            </a:r>
            <a:endParaRPr lang="en-US" sz="4000" dirty="0" smtClean="0"/>
          </a:p>
          <a:p>
            <a:pPr lvl="1">
              <a:buFont typeface="Arial"/>
              <a:buChar char="•"/>
            </a:pPr>
            <a:endParaRPr lang="en-US" sz="1800" dirty="0" smtClean="0"/>
          </a:p>
          <a:p>
            <a:pPr lvl="1">
              <a:buFont typeface="Arial"/>
              <a:buChar char="•"/>
            </a:pPr>
            <a:endParaRPr lang="en-US" sz="1800" dirty="0" smtClean="0"/>
          </a:p>
          <a:p>
            <a:pPr lvl="1">
              <a:buFont typeface="Arial"/>
              <a:buChar char="•"/>
            </a:pPr>
            <a:endParaRPr lang="en-US" sz="1800" dirty="0"/>
          </a:p>
          <a:p>
            <a:pPr lvl="1">
              <a:buFont typeface="Arial"/>
              <a:buChar char="•"/>
            </a:pPr>
            <a:endParaRPr lang="en-US" sz="1800" dirty="0" smtClean="0"/>
          </a:p>
          <a:p>
            <a:pPr lvl="1">
              <a:buFont typeface="Arial"/>
              <a:buChar char="•"/>
            </a:pPr>
            <a:endParaRPr lang="en-US" sz="1800" dirty="0"/>
          </a:p>
          <a:p>
            <a:pPr lvl="1">
              <a:buFont typeface="Arial"/>
              <a:buChar char="•"/>
            </a:pPr>
            <a:endParaRPr lang="en-US" sz="1800" dirty="0" smtClean="0"/>
          </a:p>
          <a:p>
            <a:pPr lvl="1">
              <a:buFont typeface="Arial"/>
              <a:buChar char="•"/>
            </a:pPr>
            <a:endParaRPr lang="en-US" sz="1800" dirty="0"/>
          </a:p>
          <a:p>
            <a:pPr lvl="1">
              <a:buFont typeface="Arial"/>
              <a:buChar char="•"/>
            </a:pPr>
            <a:endParaRPr lang="en-US" sz="1800" dirty="0" smtClean="0"/>
          </a:p>
          <a:p>
            <a:pPr marL="457200" lvl="1" indent="0">
              <a:buNone/>
            </a:pPr>
            <a:r>
              <a:rPr lang="en-US" sz="2400" dirty="0" smtClean="0"/>
              <a:t>*</a:t>
            </a:r>
            <a:r>
              <a:rPr lang="en-US" sz="2400" i="1" dirty="0" smtClean="0"/>
              <a:t>2 minutes or less = Yes.</a:t>
            </a:r>
          </a:p>
          <a:p>
            <a:pPr marL="457200" lvl="1" indent="0">
              <a:buNone/>
            </a:pPr>
            <a:endParaRPr lang="en-US" sz="2400" i="1" dirty="0" smtClean="0"/>
          </a:p>
          <a:p>
            <a:pPr marL="457200" lvl="1" indent="0">
              <a:buNone/>
            </a:pPr>
            <a:r>
              <a:rPr lang="en-US" sz="2400" i="1" dirty="0" smtClean="0"/>
              <a:t>*3-15 minutes = Yes</a:t>
            </a:r>
          </a:p>
          <a:p>
            <a:pPr marL="457200" lvl="1" indent="0">
              <a:buNone/>
            </a:pPr>
            <a:endParaRPr lang="en-US" sz="2400" i="1" dirty="0" smtClean="0"/>
          </a:p>
          <a:p>
            <a:pPr marL="457200" lvl="1" indent="0">
              <a:buNone/>
            </a:pPr>
            <a:r>
              <a:rPr lang="en-US" sz="2400" i="1" dirty="0" smtClean="0"/>
              <a:t>*15+ minutes = Hmmm</a:t>
            </a:r>
          </a:p>
          <a:p>
            <a:pPr marL="457200" lvl="1" indent="0">
              <a:buNone/>
            </a:pPr>
            <a:endParaRPr lang="en-US" sz="2400" dirty="0" smtClean="0"/>
          </a:p>
          <a:p>
            <a:pPr marL="457200" lvl="1" indent="0">
              <a:buNone/>
            </a:pPr>
            <a:endParaRPr lang="en-US" sz="3000" dirty="0" smtClean="0"/>
          </a:p>
          <a:p>
            <a:pPr lvl="1">
              <a:buFont typeface="Arial"/>
              <a:buChar char="•"/>
            </a:pPr>
            <a:endParaRPr lang="en-US" sz="1800" dirty="0" smtClean="0"/>
          </a:p>
          <a:p>
            <a:pPr marL="457200" lvl="1" indent="0">
              <a:buNone/>
            </a:pPr>
            <a:endParaRPr lang="en-US" dirty="0"/>
          </a:p>
          <a:p>
            <a:pPr marL="457200" lvl="1" indent="0">
              <a:buNone/>
            </a:pPr>
            <a:endParaRPr lang="en-US" dirty="0" smtClean="0"/>
          </a:p>
          <a:p>
            <a:pPr marL="457200" lvl="1" indent="0">
              <a:buNone/>
            </a:pPr>
            <a:endParaRPr lang="en-US" dirty="0"/>
          </a:p>
        </p:txBody>
      </p:sp>
      <p:pic>
        <p:nvPicPr>
          <p:cNvPr id="2" name="Picture 1"/>
          <p:cNvPicPr>
            <a:picLocks noChangeAspect="1"/>
          </p:cNvPicPr>
          <p:nvPr/>
        </p:nvPicPr>
        <p:blipFill rotWithShape="1">
          <a:blip r:embed="rId2"/>
          <a:srcRect r="38884" b="12705"/>
          <a:stretch/>
        </p:blipFill>
        <p:spPr>
          <a:xfrm>
            <a:off x="0" y="0"/>
            <a:ext cx="4801356" cy="6858000"/>
          </a:xfrm>
          <a:prstGeom prst="rect">
            <a:avLst/>
          </a:prstGeom>
        </p:spPr>
      </p:pic>
    </p:spTree>
    <p:extLst>
      <p:ext uri="{BB962C8B-B14F-4D97-AF65-F5344CB8AC3E}">
        <p14:creationId xmlns:p14="http://schemas.microsoft.com/office/powerpoint/2010/main" val="16206328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2774" y="1417638"/>
            <a:ext cx="8444025" cy="4776267"/>
          </a:xfrm>
        </p:spPr>
        <p:txBody>
          <a:bodyPr>
            <a:normAutofit/>
          </a:bodyPr>
          <a:lstStyle/>
          <a:p>
            <a:endParaRPr lang="en-US" sz="2400" dirty="0" smtClean="0"/>
          </a:p>
          <a:p>
            <a:endParaRPr lang="en-US" sz="2400" dirty="0"/>
          </a:p>
          <a:p>
            <a:endParaRPr lang="en-US" sz="2400" dirty="0" smtClean="0"/>
          </a:p>
          <a:p>
            <a:r>
              <a:rPr lang="en-US" sz="2400" b="1" dirty="0"/>
              <a:t>Block </a:t>
            </a:r>
            <a:r>
              <a:rPr lang="en-US" sz="2400" b="1" dirty="0" smtClean="0"/>
              <a:t>time. </a:t>
            </a:r>
            <a:r>
              <a:rPr lang="en-US" sz="2400" dirty="0" smtClean="0"/>
              <a:t>Remember when “correspondence” was an activity? </a:t>
            </a:r>
          </a:p>
          <a:p>
            <a:endParaRPr lang="en-US" sz="2400" dirty="0" smtClean="0"/>
          </a:p>
          <a:p>
            <a:r>
              <a:rPr lang="en-US" sz="2400" dirty="0" smtClean="0"/>
              <a:t>“Catch-up”/”networking” email label</a:t>
            </a:r>
          </a:p>
          <a:p>
            <a:pPr marL="0" indent="0">
              <a:buNone/>
            </a:pPr>
            <a:endParaRPr lang="en-US" sz="2400" dirty="0" smtClean="0"/>
          </a:p>
          <a:p>
            <a:r>
              <a:rPr lang="en-US" sz="2400" dirty="0" smtClean="0"/>
              <a:t>Set reminders.</a:t>
            </a:r>
          </a:p>
          <a:p>
            <a:endParaRPr lang="en-US" dirty="0"/>
          </a:p>
          <a:p>
            <a:pPr marL="0" indent="0">
              <a:buNone/>
            </a:pPr>
            <a:endParaRPr lang="en-US" dirty="0"/>
          </a:p>
          <a:p>
            <a:pPr marL="0" indent="0">
              <a:buNone/>
            </a:pPr>
            <a:endParaRPr lang="en-US" dirty="0"/>
          </a:p>
          <a:p>
            <a:pPr marL="457200" lvl="1" indent="0">
              <a:buNone/>
            </a:pPr>
            <a:endParaRPr lang="en-US" dirty="0" smtClean="0"/>
          </a:p>
          <a:p>
            <a:pPr marL="457200" lvl="1" indent="0">
              <a:buNone/>
            </a:pPr>
            <a:endParaRPr lang="en-US" dirty="0"/>
          </a:p>
        </p:txBody>
      </p:sp>
      <p:sp>
        <p:nvSpPr>
          <p:cNvPr id="5" name="Title 4"/>
          <p:cNvSpPr>
            <a:spLocks noGrp="1"/>
          </p:cNvSpPr>
          <p:nvPr>
            <p:ph type="title"/>
          </p:nvPr>
        </p:nvSpPr>
        <p:spPr>
          <a:xfrm>
            <a:off x="158759" y="1089825"/>
            <a:ext cx="8985241" cy="1143000"/>
          </a:xfrm>
        </p:spPr>
        <p:txBody>
          <a:bodyPr>
            <a:normAutofit fontScale="90000"/>
          </a:bodyPr>
          <a:lstStyle/>
          <a:p>
            <a:r>
              <a:rPr lang="en-US" b="1" dirty="0" smtClean="0"/>
              <a:t>It doesn’t count until you follow up.</a:t>
            </a:r>
            <a:endParaRPr lang="en-US" b="1" dirty="0"/>
          </a:p>
        </p:txBody>
      </p:sp>
    </p:spTree>
    <p:extLst>
      <p:ext uri="{BB962C8B-B14F-4D97-AF65-F5344CB8AC3E}">
        <p14:creationId xmlns:p14="http://schemas.microsoft.com/office/powerpoint/2010/main" val="39837319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17638"/>
            <a:ext cx="8229600" cy="1143000"/>
          </a:xfrm>
        </p:spPr>
        <p:txBody>
          <a:bodyPr>
            <a:normAutofit/>
          </a:bodyPr>
          <a:lstStyle/>
          <a:p>
            <a:r>
              <a:rPr lang="en-US" sz="4000" b="1" dirty="0" smtClean="0"/>
              <a:t>Speaking of following up…</a:t>
            </a:r>
            <a:endParaRPr lang="en-US" sz="4000" b="1" dirty="0"/>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r>
              <a:rPr lang="en-US" dirty="0" smtClean="0"/>
              <a:t>@</a:t>
            </a:r>
            <a:r>
              <a:rPr lang="en-US" dirty="0" err="1" smtClean="0"/>
              <a:t>emilyheistmoss</a:t>
            </a:r>
            <a:endParaRPr lang="en-US" dirty="0" smtClean="0"/>
          </a:p>
          <a:p>
            <a:pPr marL="0" indent="0" algn="ctr">
              <a:buNone/>
            </a:pPr>
            <a:r>
              <a:rPr lang="en-US" dirty="0" err="1" smtClean="0"/>
              <a:t>emily@devbootcamp.com</a:t>
            </a:r>
            <a:endParaRPr lang="en-US" dirty="0" smtClean="0"/>
          </a:p>
          <a:p>
            <a:pPr marL="0" indent="0" algn="ctr">
              <a:buNone/>
            </a:pPr>
            <a:r>
              <a:rPr lang="en-US" dirty="0" smtClean="0"/>
              <a:t>LinkedIn me!</a:t>
            </a:r>
          </a:p>
          <a:p>
            <a:pPr marL="0" indent="0" algn="ctr">
              <a:buNone/>
            </a:pPr>
            <a:r>
              <a:rPr lang="en-US" dirty="0" smtClean="0"/>
              <a:t>Feedback? (That’s a give!)</a:t>
            </a:r>
            <a:endParaRPr lang="en-US" dirty="0"/>
          </a:p>
        </p:txBody>
      </p:sp>
    </p:spTree>
    <p:extLst>
      <p:ext uri="{BB962C8B-B14F-4D97-AF65-F5344CB8AC3E}">
        <p14:creationId xmlns:p14="http://schemas.microsoft.com/office/powerpoint/2010/main" val="25730204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673100"/>
            <a:ext cx="9144000" cy="5494936"/>
          </a:xfrm>
          <a:prstGeom prst="rect">
            <a:avLst/>
          </a:prstGeom>
          <a:ln>
            <a:solidFill>
              <a:schemeClr val="tx1"/>
            </a:solidFill>
          </a:ln>
        </p:spPr>
      </p:pic>
    </p:spTree>
    <p:extLst>
      <p:ext uri="{BB962C8B-B14F-4D97-AF65-F5344CB8AC3E}">
        <p14:creationId xmlns:p14="http://schemas.microsoft.com/office/powerpoint/2010/main" val="201458154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3126"/>
            <a:ext cx="8229600" cy="1143000"/>
          </a:xfrm>
        </p:spPr>
        <p:txBody>
          <a:bodyPr>
            <a:normAutofit/>
          </a:bodyPr>
          <a:lstStyle/>
          <a:p>
            <a:r>
              <a:rPr lang="en-US" sz="4000" b="1" dirty="0" smtClean="0"/>
              <a:t>Why Bother?</a:t>
            </a:r>
            <a:endParaRPr lang="en-US" sz="4000" b="1" dirty="0"/>
          </a:p>
        </p:txBody>
      </p:sp>
      <p:sp>
        <p:nvSpPr>
          <p:cNvPr id="3" name="Content Placeholder 2"/>
          <p:cNvSpPr>
            <a:spLocks noGrp="1"/>
          </p:cNvSpPr>
          <p:nvPr>
            <p:ph idx="1"/>
          </p:nvPr>
        </p:nvSpPr>
        <p:spPr/>
        <p:txBody>
          <a:bodyPr/>
          <a:lstStyle/>
          <a:p>
            <a:endParaRPr lang="en-US" dirty="0" smtClean="0"/>
          </a:p>
          <a:p>
            <a:r>
              <a:rPr lang="en-US" dirty="0" smtClean="0"/>
              <a:t>It’s easier to </a:t>
            </a:r>
            <a:r>
              <a:rPr lang="en-US" b="1" dirty="0" smtClean="0"/>
              <a:t>get stuff done </a:t>
            </a:r>
            <a:r>
              <a:rPr lang="en-US" dirty="0" smtClean="0"/>
              <a:t>with a network.</a:t>
            </a:r>
            <a:endParaRPr lang="en-US" dirty="0"/>
          </a:p>
          <a:p>
            <a:pPr marL="0" indent="0">
              <a:buNone/>
            </a:pPr>
            <a:endParaRPr lang="en-US" dirty="0" smtClean="0"/>
          </a:p>
          <a:p>
            <a:r>
              <a:rPr lang="en-US" dirty="0" smtClean="0"/>
              <a:t>Because you are not going to have </a:t>
            </a:r>
            <a:r>
              <a:rPr lang="en-US" b="1" dirty="0" smtClean="0"/>
              <a:t>one job </a:t>
            </a:r>
            <a:r>
              <a:rPr lang="en-US" dirty="0" smtClean="0"/>
              <a:t>for the rest of your life.</a:t>
            </a:r>
          </a:p>
          <a:p>
            <a:endParaRPr lang="en-US" dirty="0"/>
          </a:p>
        </p:txBody>
      </p:sp>
    </p:spTree>
    <p:extLst>
      <p:ext uri="{BB962C8B-B14F-4D97-AF65-F5344CB8AC3E}">
        <p14:creationId xmlns:p14="http://schemas.microsoft.com/office/powerpoint/2010/main" val="19078971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8236"/>
            <a:ext cx="8229600" cy="1143000"/>
          </a:xfrm>
        </p:spPr>
        <p:txBody>
          <a:bodyPr>
            <a:noAutofit/>
          </a:bodyPr>
          <a:lstStyle/>
          <a:p>
            <a:r>
              <a:rPr lang="en-US" sz="4000" b="1" dirty="0" smtClean="0"/>
              <a:t>People are different. </a:t>
            </a:r>
            <a:endParaRPr lang="en-US" sz="4000" b="1" dirty="0"/>
          </a:p>
        </p:txBody>
      </p:sp>
      <p:cxnSp>
        <p:nvCxnSpPr>
          <p:cNvPr id="14" name="Straight Arrow Connector 13"/>
          <p:cNvCxnSpPr/>
          <p:nvPr/>
        </p:nvCxnSpPr>
        <p:spPr>
          <a:xfrm flipH="1">
            <a:off x="837014" y="2655175"/>
            <a:ext cx="3723261"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4560275" y="2626315"/>
            <a:ext cx="3752124" cy="28860"/>
          </a:xfrm>
          <a:prstGeom prst="straightConnector1">
            <a:avLst/>
          </a:prstGeom>
          <a:ln w="762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742824" y="3095720"/>
            <a:ext cx="3131581" cy="1938992"/>
          </a:xfrm>
          <a:prstGeom prst="rect">
            <a:avLst/>
          </a:prstGeom>
          <a:noFill/>
        </p:spPr>
        <p:txBody>
          <a:bodyPr wrap="square" rtlCol="0">
            <a:spAutoFit/>
          </a:bodyPr>
          <a:lstStyle/>
          <a:p>
            <a:r>
              <a:rPr lang="en-US" sz="2000" dirty="0" smtClean="0"/>
              <a:t>“This is so easy. I don’t even understand why we’re doing a workshop on this. You’re basically telling us to be nice and make conversation.”</a:t>
            </a:r>
            <a:endParaRPr lang="en-US" sz="2000" dirty="0"/>
          </a:p>
        </p:txBody>
      </p:sp>
      <p:sp>
        <p:nvSpPr>
          <p:cNvPr id="22" name="TextBox 21"/>
          <p:cNvSpPr txBox="1"/>
          <p:nvPr/>
        </p:nvSpPr>
        <p:spPr>
          <a:xfrm>
            <a:off x="457200" y="3088084"/>
            <a:ext cx="3131581" cy="2246769"/>
          </a:xfrm>
          <a:prstGeom prst="rect">
            <a:avLst/>
          </a:prstGeom>
          <a:noFill/>
        </p:spPr>
        <p:txBody>
          <a:bodyPr wrap="square" rtlCol="0">
            <a:spAutoFit/>
          </a:bodyPr>
          <a:lstStyle/>
          <a:p>
            <a:r>
              <a:rPr lang="en-US" sz="2000" dirty="0" smtClean="0"/>
              <a:t>“This is impossible and makes me incredibly anxious. I can’t believe you’re telling me I have to go talk to strangers. I want to be a </a:t>
            </a:r>
            <a:r>
              <a:rPr lang="en-US" sz="2000" dirty="0" err="1" smtClean="0"/>
              <a:t>dev</a:t>
            </a:r>
            <a:r>
              <a:rPr lang="en-US" sz="2000" dirty="0" smtClean="0"/>
              <a:t> so I </a:t>
            </a:r>
            <a:r>
              <a:rPr lang="en-US" sz="2000" i="1" dirty="0" smtClean="0"/>
              <a:t>don’t</a:t>
            </a:r>
            <a:r>
              <a:rPr lang="en-US" sz="2000" dirty="0" smtClean="0"/>
              <a:t> have to do that…”</a:t>
            </a:r>
            <a:endParaRPr lang="en-US" sz="2000" dirty="0"/>
          </a:p>
        </p:txBody>
      </p:sp>
      <p:sp>
        <p:nvSpPr>
          <p:cNvPr id="23" name="TextBox 22"/>
          <p:cNvSpPr txBox="1"/>
          <p:nvPr/>
        </p:nvSpPr>
        <p:spPr>
          <a:xfrm>
            <a:off x="5901649" y="2043351"/>
            <a:ext cx="2410750" cy="461665"/>
          </a:xfrm>
          <a:prstGeom prst="rect">
            <a:avLst/>
          </a:prstGeom>
          <a:noFill/>
        </p:spPr>
        <p:txBody>
          <a:bodyPr wrap="square" rtlCol="0">
            <a:spAutoFit/>
          </a:bodyPr>
          <a:lstStyle/>
          <a:p>
            <a:r>
              <a:rPr lang="en-US" sz="2400" b="1" dirty="0" smtClean="0"/>
              <a:t>Second Nature</a:t>
            </a:r>
            <a:endParaRPr lang="en-US" sz="2400" b="1" dirty="0"/>
          </a:p>
        </p:txBody>
      </p:sp>
      <p:sp>
        <p:nvSpPr>
          <p:cNvPr id="24" name="TextBox 23"/>
          <p:cNvSpPr txBox="1"/>
          <p:nvPr/>
        </p:nvSpPr>
        <p:spPr>
          <a:xfrm>
            <a:off x="642250" y="2043351"/>
            <a:ext cx="3131581" cy="461665"/>
          </a:xfrm>
          <a:prstGeom prst="rect">
            <a:avLst/>
          </a:prstGeom>
          <a:noFill/>
        </p:spPr>
        <p:txBody>
          <a:bodyPr wrap="square" rtlCol="0">
            <a:spAutoFit/>
          </a:bodyPr>
          <a:lstStyle/>
          <a:p>
            <a:r>
              <a:rPr lang="en-US" sz="2400" b="1" dirty="0" smtClean="0"/>
              <a:t>Pure Torture</a:t>
            </a:r>
            <a:endParaRPr lang="en-US" sz="2400" b="1" dirty="0"/>
          </a:p>
        </p:txBody>
      </p:sp>
    </p:spTree>
    <p:extLst>
      <p:ext uri="{BB962C8B-B14F-4D97-AF65-F5344CB8AC3E}">
        <p14:creationId xmlns:p14="http://schemas.microsoft.com/office/powerpoint/2010/main" val="90678321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2804" y="588236"/>
            <a:ext cx="6282531" cy="1143000"/>
          </a:xfrm>
        </p:spPr>
        <p:txBody>
          <a:bodyPr>
            <a:noAutofit/>
          </a:bodyPr>
          <a:lstStyle/>
          <a:p>
            <a:r>
              <a:rPr lang="en-US" sz="4000" b="1" dirty="0" smtClean="0"/>
              <a:t>Pick a lens.</a:t>
            </a:r>
            <a:endParaRPr lang="en-US" sz="4000" b="1" dirty="0"/>
          </a:p>
        </p:txBody>
      </p:sp>
      <p:sp>
        <p:nvSpPr>
          <p:cNvPr id="3" name="Content Placeholder 2"/>
          <p:cNvSpPr>
            <a:spLocks noGrp="1"/>
          </p:cNvSpPr>
          <p:nvPr>
            <p:ph idx="1"/>
          </p:nvPr>
        </p:nvSpPr>
        <p:spPr>
          <a:xfrm>
            <a:off x="388831" y="2813227"/>
            <a:ext cx="8229600" cy="3778008"/>
          </a:xfrm>
        </p:spPr>
        <p:txBody>
          <a:bodyPr>
            <a:normAutofit lnSpcReduction="10000"/>
          </a:bodyPr>
          <a:lstStyle/>
          <a:p>
            <a:pPr marL="0" indent="0">
              <a:buNone/>
            </a:pPr>
            <a:endParaRPr lang="en-US" dirty="0" smtClean="0"/>
          </a:p>
          <a:p>
            <a:pPr marL="0" indent="0">
              <a:buNone/>
            </a:pPr>
            <a:endParaRPr lang="en-US" dirty="0" smtClean="0"/>
          </a:p>
          <a:p>
            <a:pPr marL="0" indent="0">
              <a:buNone/>
            </a:pPr>
            <a:r>
              <a:rPr lang="en-US" dirty="0" smtClean="0"/>
              <a:t>Networking?</a:t>
            </a:r>
          </a:p>
          <a:p>
            <a:pPr marL="0" indent="0">
              <a:buNone/>
            </a:pPr>
            <a:r>
              <a:rPr lang="en-US" dirty="0" smtClean="0"/>
              <a:t>Community-building?</a:t>
            </a:r>
          </a:p>
          <a:p>
            <a:pPr marL="0" indent="0">
              <a:buNone/>
            </a:pPr>
            <a:r>
              <a:rPr lang="en-US" dirty="0" smtClean="0"/>
              <a:t>Knowledge-sharing?</a:t>
            </a:r>
          </a:p>
          <a:p>
            <a:pPr marL="0" indent="0">
              <a:buNone/>
            </a:pPr>
            <a:endParaRPr lang="en-US" dirty="0" smtClean="0"/>
          </a:p>
          <a:p>
            <a:pPr marL="0" indent="0">
              <a:buNone/>
            </a:pPr>
            <a:r>
              <a:rPr lang="en-US" dirty="0" smtClean="0"/>
              <a:t>Take what works. Leave the rest. </a:t>
            </a:r>
            <a:endParaRPr lang="en-US" dirty="0"/>
          </a:p>
          <a:p>
            <a:pPr marL="0" indent="0">
              <a:buNone/>
            </a:pPr>
            <a:endParaRPr lang="en-US" dirty="0"/>
          </a:p>
          <a:p>
            <a:pPr marL="0" indent="0">
              <a:buNone/>
            </a:pPr>
            <a:endParaRPr lang="en-US" dirty="0" smtClean="0"/>
          </a:p>
        </p:txBody>
      </p:sp>
      <p:cxnSp>
        <p:nvCxnSpPr>
          <p:cNvPr id="6" name="Straight Connector 5"/>
          <p:cNvCxnSpPr/>
          <p:nvPr/>
        </p:nvCxnSpPr>
        <p:spPr>
          <a:xfrm flipV="1">
            <a:off x="6765653" y="1045436"/>
            <a:ext cx="457200" cy="1364744"/>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219727" y="2410180"/>
            <a:ext cx="1545927" cy="3428"/>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6173443" y="2413608"/>
            <a:ext cx="579681" cy="2478309"/>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6765654" y="1277464"/>
            <a:ext cx="1395578" cy="1136144"/>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5410578" y="388739"/>
            <a:ext cx="1355076" cy="2021442"/>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5975463" y="2413608"/>
            <a:ext cx="777661" cy="1821944"/>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flipV="1">
            <a:off x="6765653" y="2410180"/>
            <a:ext cx="914400" cy="9144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flipV="1">
            <a:off x="4640045" y="1277464"/>
            <a:ext cx="605604" cy="1136144"/>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951110" y="2410180"/>
            <a:ext cx="268617" cy="9144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4442066" y="2413608"/>
            <a:ext cx="777661" cy="399619"/>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8161232" y="26158"/>
            <a:ext cx="739426" cy="1251306"/>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8154751" y="1277465"/>
            <a:ext cx="989249" cy="1132715"/>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8202868" y="388739"/>
            <a:ext cx="941132" cy="881869"/>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5268006" y="341642"/>
            <a:ext cx="285144" cy="199497"/>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Oval 35"/>
          <p:cNvSpPr/>
          <p:nvPr/>
        </p:nvSpPr>
        <p:spPr>
          <a:xfrm>
            <a:off x="4497473" y="1270608"/>
            <a:ext cx="285144" cy="199497"/>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7" name="Oval 36"/>
          <p:cNvSpPr/>
          <p:nvPr/>
        </p:nvSpPr>
        <p:spPr>
          <a:xfrm>
            <a:off x="4299494" y="2713478"/>
            <a:ext cx="285144" cy="199497"/>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8" name="Oval 37"/>
          <p:cNvSpPr/>
          <p:nvPr/>
        </p:nvSpPr>
        <p:spPr>
          <a:xfrm>
            <a:off x="7090113" y="945687"/>
            <a:ext cx="285144" cy="199497"/>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9" name="Oval 38"/>
          <p:cNvSpPr/>
          <p:nvPr/>
        </p:nvSpPr>
        <p:spPr>
          <a:xfrm>
            <a:off x="6610552" y="2313859"/>
            <a:ext cx="285144" cy="199497"/>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0" name="Oval 39"/>
          <p:cNvSpPr/>
          <p:nvPr/>
        </p:nvSpPr>
        <p:spPr>
          <a:xfrm>
            <a:off x="5832891" y="4135803"/>
            <a:ext cx="285144" cy="199497"/>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1" name="Oval 40"/>
          <p:cNvSpPr/>
          <p:nvPr/>
        </p:nvSpPr>
        <p:spPr>
          <a:xfrm>
            <a:off x="6044266" y="4792168"/>
            <a:ext cx="285144" cy="199497"/>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2" name="Oval 41"/>
          <p:cNvSpPr/>
          <p:nvPr/>
        </p:nvSpPr>
        <p:spPr>
          <a:xfrm>
            <a:off x="7557572" y="3224831"/>
            <a:ext cx="285144" cy="199497"/>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3" name="Oval 42"/>
          <p:cNvSpPr/>
          <p:nvPr/>
        </p:nvSpPr>
        <p:spPr>
          <a:xfrm>
            <a:off x="8018660" y="1200444"/>
            <a:ext cx="285144" cy="199497"/>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5" name="Oval 44"/>
          <p:cNvSpPr/>
          <p:nvPr/>
        </p:nvSpPr>
        <p:spPr>
          <a:xfrm>
            <a:off x="7557572" y="4135803"/>
            <a:ext cx="2376078" cy="2322714"/>
          </a:xfrm>
          <a:prstGeom prst="ellipse">
            <a:avLst/>
          </a:prstGeom>
          <a:gradFill flip="none" rotWithShape="1">
            <a:gsLst>
              <a:gs pos="0">
                <a:schemeClr val="accent1">
                  <a:tint val="100000"/>
                  <a:shade val="100000"/>
                  <a:satMod val="130000"/>
                  <a:alpha val="31000"/>
                </a:schemeClr>
              </a:gs>
              <a:gs pos="100000">
                <a:schemeClr val="accent1">
                  <a:tint val="50000"/>
                  <a:shade val="100000"/>
                  <a:satMod val="350000"/>
                  <a:alpha val="3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966712" y="4991665"/>
            <a:ext cx="2376078" cy="2322714"/>
          </a:xfrm>
          <a:prstGeom prst="ellipse">
            <a:avLst/>
          </a:prstGeom>
          <a:solidFill>
            <a:schemeClr val="accent5">
              <a:alpha val="31000"/>
            </a:schemeClr>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673913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4379"/>
            <a:ext cx="8229600" cy="1143000"/>
          </a:xfrm>
        </p:spPr>
        <p:txBody>
          <a:bodyPr>
            <a:normAutofit fontScale="90000"/>
          </a:bodyPr>
          <a:lstStyle/>
          <a:p>
            <a:r>
              <a:rPr lang="en-US" b="1" dirty="0" smtClean="0"/>
              <a:t>Story Digression</a:t>
            </a:r>
            <a:br>
              <a:rPr lang="en-US" b="1" dirty="0" smtClean="0"/>
            </a:br>
            <a:endParaRPr lang="en-US" dirty="0"/>
          </a:p>
        </p:txBody>
      </p:sp>
    </p:spTree>
    <p:extLst>
      <p:ext uri="{BB962C8B-B14F-4D97-AF65-F5344CB8AC3E}">
        <p14:creationId xmlns:p14="http://schemas.microsoft.com/office/powerpoint/2010/main" val="390017255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88318"/>
            <a:ext cx="8434060" cy="1954566"/>
          </a:xfrm>
        </p:spPr>
        <p:txBody>
          <a:bodyPr>
            <a:noAutofit/>
          </a:bodyPr>
          <a:lstStyle/>
          <a:p>
            <a:pPr algn="l"/>
            <a:r>
              <a:rPr lang="en-US" sz="6000" b="1" dirty="0" smtClean="0"/>
              <a:t>1. Long Game.</a:t>
            </a:r>
            <a:br>
              <a:rPr lang="en-US" sz="6000" b="1" dirty="0" smtClean="0"/>
            </a:br>
            <a:r>
              <a:rPr lang="en-US" sz="6000" b="1" dirty="0" smtClean="0"/>
              <a:t/>
            </a:r>
            <a:br>
              <a:rPr lang="en-US" sz="6000" b="1" dirty="0" smtClean="0"/>
            </a:br>
            <a:r>
              <a:rPr lang="en-US" sz="6000" b="1" dirty="0" smtClean="0"/>
              <a:t>2. Give&gt;Take.</a:t>
            </a:r>
            <a:endParaRPr lang="en-US" sz="6000" dirty="0"/>
          </a:p>
        </p:txBody>
      </p:sp>
    </p:spTree>
    <p:extLst>
      <p:ext uri="{BB962C8B-B14F-4D97-AF65-F5344CB8AC3E}">
        <p14:creationId xmlns:p14="http://schemas.microsoft.com/office/powerpoint/2010/main" val="216829311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8857" y="362823"/>
            <a:ext cx="5739398" cy="6193903"/>
          </a:xfrm>
        </p:spPr>
        <p:txBody>
          <a:bodyPr>
            <a:normAutofit/>
          </a:bodyPr>
          <a:lstStyle/>
          <a:p>
            <a:pPr marL="0" indent="0">
              <a:buNone/>
            </a:pPr>
            <a:r>
              <a:rPr lang="en-US" dirty="0" smtClean="0"/>
              <a:t>“People come to Silicon Valley to make money and engage in transactions, rather than to build relationships. His goal is not to optimize the economic value of any given relationship, but to meet smart, interesting people. </a:t>
            </a:r>
            <a:r>
              <a:rPr lang="en-US" b="1" dirty="0" smtClean="0"/>
              <a:t>If it provides value to him in the long run, that’s a lucky circumstance.”</a:t>
            </a:r>
            <a:endParaRPr lang="en-US" b="1" dirty="0"/>
          </a:p>
        </p:txBody>
      </p:sp>
      <p:pic>
        <p:nvPicPr>
          <p:cNvPr id="4" name="Picture 3"/>
          <p:cNvPicPr>
            <a:picLocks noChangeAspect="1"/>
          </p:cNvPicPr>
          <p:nvPr/>
        </p:nvPicPr>
        <p:blipFill>
          <a:blip r:embed="rId3"/>
          <a:stretch>
            <a:fillRect/>
          </a:stretch>
        </p:blipFill>
        <p:spPr>
          <a:xfrm>
            <a:off x="0" y="0"/>
            <a:ext cx="2736064" cy="3089647"/>
          </a:xfrm>
          <a:prstGeom prst="rect">
            <a:avLst/>
          </a:prstGeom>
        </p:spPr>
      </p:pic>
      <p:sp>
        <p:nvSpPr>
          <p:cNvPr id="5" name="TextBox 4"/>
          <p:cNvSpPr txBox="1"/>
          <p:nvPr/>
        </p:nvSpPr>
        <p:spPr>
          <a:xfrm>
            <a:off x="0" y="3126168"/>
            <a:ext cx="2137612" cy="1200328"/>
          </a:xfrm>
          <a:prstGeom prst="rect">
            <a:avLst/>
          </a:prstGeom>
          <a:noFill/>
        </p:spPr>
        <p:txBody>
          <a:bodyPr wrap="square" rtlCol="0">
            <a:spAutoFit/>
          </a:bodyPr>
          <a:lstStyle/>
          <a:p>
            <a:r>
              <a:rPr lang="en-US" sz="2400" dirty="0" smtClean="0"/>
              <a:t>Tristan Walker</a:t>
            </a:r>
          </a:p>
          <a:p>
            <a:r>
              <a:rPr lang="en-US" sz="2400" i="1" dirty="0" smtClean="0"/>
              <a:t>Founder, Walker &amp; Co</a:t>
            </a:r>
            <a:endParaRPr lang="en-US" sz="2400" i="1" dirty="0"/>
          </a:p>
        </p:txBody>
      </p:sp>
    </p:spTree>
    <p:extLst>
      <p:ext uri="{BB962C8B-B14F-4D97-AF65-F5344CB8AC3E}">
        <p14:creationId xmlns:p14="http://schemas.microsoft.com/office/powerpoint/2010/main" val="48569067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26810</TotalTime>
  <Words>571</Words>
  <Application>Microsoft Macintosh PowerPoint</Application>
  <PresentationFormat>On-screen Show (4:3)</PresentationFormat>
  <Paragraphs>129</Paragraphs>
  <Slides>27</Slides>
  <Notes>11</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Networking 101: How to Make “Networking” Work Better and Suck Less</vt:lpstr>
      <vt:lpstr>Show of hands?</vt:lpstr>
      <vt:lpstr>PowerPoint Presentation</vt:lpstr>
      <vt:lpstr>Why Bother?</vt:lpstr>
      <vt:lpstr>People are different. </vt:lpstr>
      <vt:lpstr>Pick a lens.</vt:lpstr>
      <vt:lpstr>Story Digression </vt:lpstr>
      <vt:lpstr>1. Long Game.  2. Give&gt;Take.</vt:lpstr>
      <vt:lpstr>PowerPoint Presentation</vt:lpstr>
      <vt:lpstr>PowerPoint Presentation</vt:lpstr>
      <vt:lpstr>Step 1: Go to Events</vt:lpstr>
      <vt:lpstr>PowerPoint Presentation</vt:lpstr>
      <vt:lpstr>So many events, so little time.</vt:lpstr>
      <vt:lpstr>Step 2:  Talk to People    </vt:lpstr>
      <vt:lpstr>Wingman   or    Build a Safety Island  </vt:lpstr>
      <vt:lpstr>Tips:</vt:lpstr>
      <vt:lpstr>Know Your Industry</vt:lpstr>
      <vt:lpstr>Step 3: Follow up </vt:lpstr>
      <vt:lpstr>2. Give&gt;Take</vt:lpstr>
      <vt:lpstr>PowerPoint Presentation</vt:lpstr>
      <vt:lpstr>PowerPoint Presentation</vt:lpstr>
      <vt:lpstr>PowerPoint Presentation</vt:lpstr>
      <vt:lpstr>Match mediums.  Keep it short. </vt:lpstr>
      <vt:lpstr>Step 4:  Now you have a network, use it</vt:lpstr>
      <vt:lpstr>PowerPoint Presentation</vt:lpstr>
      <vt:lpstr>It doesn’t count until you follow up.</vt:lpstr>
      <vt:lpstr>Speaking of following up…</vt:lpstr>
    </vt:vector>
  </TitlesOfParts>
  <Company>Dev Bootcamp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 Ways to Make Networking Suck Less</dc:title>
  <dc:creator>Emily Moss</dc:creator>
  <cp:lastModifiedBy>Emily Moss</cp:lastModifiedBy>
  <cp:revision>88</cp:revision>
  <cp:lastPrinted>2014-12-11T21:41:50Z</cp:lastPrinted>
  <dcterms:created xsi:type="dcterms:W3CDTF">2014-10-28T14:53:49Z</dcterms:created>
  <dcterms:modified xsi:type="dcterms:W3CDTF">2015-09-10T20:58:53Z</dcterms:modified>
</cp:coreProperties>
</file>